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0956F491-ACD9-4F69-B5A2-CEFABAFB2665}"/>
    <pc:docChg chg="undo custSel delSld modSld">
      <pc:chgData name="müjdat güngör" userId="509983f38f34a117" providerId="LiveId" clId="{0956F491-ACD9-4F69-B5A2-CEFABAFB2665}" dt="2025-03-11T20:25:34.119" v="1280"/>
      <pc:docMkLst>
        <pc:docMk/>
      </pc:docMkLst>
      <pc:sldChg chg="modSp mod">
        <pc:chgData name="müjdat güngör" userId="509983f38f34a117" providerId="LiveId" clId="{0956F491-ACD9-4F69-B5A2-CEFABAFB2665}" dt="2025-03-11T20:25:34.119" v="1280"/>
        <pc:sldMkLst>
          <pc:docMk/>
          <pc:sldMk cId="3084432494" sldId="257"/>
        </pc:sldMkLst>
        <pc:spChg chg="mod">
          <ac:chgData name="müjdat güngör" userId="509983f38f34a117" providerId="LiveId" clId="{0956F491-ACD9-4F69-B5A2-CEFABAFB2665}" dt="2025-03-11T20:25:34.119" v="1280"/>
          <ac:spMkLst>
            <pc:docMk/>
            <pc:sldMk cId="3084432494" sldId="257"/>
            <ac:spMk id="5" creationId="{340CE270-3C0D-DAD1-CE71-6BA0B3AAAD34}"/>
          </ac:spMkLst>
        </pc:spChg>
      </pc:sldChg>
      <pc:sldChg chg="modSp mod">
        <pc:chgData name="müjdat güngör" userId="509983f38f34a117" providerId="LiveId" clId="{0956F491-ACD9-4F69-B5A2-CEFABAFB2665}" dt="2025-03-11T20:00:54.192" v="246" actId="20577"/>
        <pc:sldMkLst>
          <pc:docMk/>
          <pc:sldMk cId="2923972695" sldId="258"/>
        </pc:sldMkLst>
        <pc:spChg chg="mod">
          <ac:chgData name="müjdat güngör" userId="509983f38f34a117" providerId="LiveId" clId="{0956F491-ACD9-4F69-B5A2-CEFABAFB2665}" dt="2025-03-11T20:00:54.192" v="246" actId="20577"/>
          <ac:spMkLst>
            <pc:docMk/>
            <pc:sldMk cId="2923972695" sldId="258"/>
            <ac:spMk id="3" creationId="{C99A05A9-2A6B-C29A-2421-F951B29ED58E}"/>
          </ac:spMkLst>
        </pc:spChg>
      </pc:sldChg>
      <pc:sldChg chg="addSp modSp mod">
        <pc:chgData name="müjdat güngör" userId="509983f38f34a117" providerId="LiveId" clId="{0956F491-ACD9-4F69-B5A2-CEFABAFB2665}" dt="2025-03-11T19:58:30.009" v="209" actId="1076"/>
        <pc:sldMkLst>
          <pc:docMk/>
          <pc:sldMk cId="1878790644" sldId="259"/>
        </pc:sldMkLst>
        <pc:spChg chg="mod">
          <ac:chgData name="müjdat güngör" userId="509983f38f34a117" providerId="LiveId" clId="{0956F491-ACD9-4F69-B5A2-CEFABAFB2665}" dt="2025-03-11T19:58:25.817" v="208" actId="20577"/>
          <ac:spMkLst>
            <pc:docMk/>
            <pc:sldMk cId="1878790644" sldId="259"/>
            <ac:spMk id="3" creationId="{86A7E1EA-C0B9-6AD6-46C0-347770A9C0F4}"/>
          </ac:spMkLst>
        </pc:spChg>
        <pc:picChg chg="add mod">
          <ac:chgData name="müjdat güngör" userId="509983f38f34a117" providerId="LiveId" clId="{0956F491-ACD9-4F69-B5A2-CEFABAFB2665}" dt="2025-03-11T19:58:30.009" v="209" actId="1076"/>
          <ac:picMkLst>
            <pc:docMk/>
            <pc:sldMk cId="1878790644" sldId="259"/>
            <ac:picMk id="5" creationId="{49B45454-00F8-8F9F-3EC2-AFBA4B4C1084}"/>
          </ac:picMkLst>
        </pc:picChg>
      </pc:sldChg>
      <pc:sldChg chg="addSp delSp modSp mod">
        <pc:chgData name="müjdat güngör" userId="509983f38f34a117" providerId="LiveId" clId="{0956F491-ACD9-4F69-B5A2-CEFABAFB2665}" dt="2025-03-11T19:53:39.337" v="160" actId="1076"/>
        <pc:sldMkLst>
          <pc:docMk/>
          <pc:sldMk cId="2709958224" sldId="260"/>
        </pc:sldMkLst>
        <pc:spChg chg="mod">
          <ac:chgData name="müjdat güngör" userId="509983f38f34a117" providerId="LiveId" clId="{0956F491-ACD9-4F69-B5A2-CEFABAFB2665}" dt="2025-03-11T19:53:37.223" v="159" actId="20577"/>
          <ac:spMkLst>
            <pc:docMk/>
            <pc:sldMk cId="2709958224" sldId="260"/>
            <ac:spMk id="3" creationId="{100D8102-0F28-8E87-9C4B-668CC85598C6}"/>
          </ac:spMkLst>
        </pc:spChg>
        <pc:picChg chg="del mod">
          <ac:chgData name="müjdat güngör" userId="509983f38f34a117" providerId="LiveId" clId="{0956F491-ACD9-4F69-B5A2-CEFABAFB2665}" dt="2025-03-11T19:47:54.667" v="19" actId="478"/>
          <ac:picMkLst>
            <pc:docMk/>
            <pc:sldMk cId="2709958224" sldId="260"/>
            <ac:picMk id="5" creationId="{2BF36AAF-63BB-8485-CA69-FB05A46E1804}"/>
          </ac:picMkLst>
        </pc:picChg>
        <pc:picChg chg="add mod">
          <ac:chgData name="müjdat güngör" userId="509983f38f34a117" providerId="LiveId" clId="{0956F491-ACD9-4F69-B5A2-CEFABAFB2665}" dt="2025-03-11T19:53:26.751" v="147" actId="1076"/>
          <ac:picMkLst>
            <pc:docMk/>
            <pc:sldMk cId="2709958224" sldId="260"/>
            <ac:picMk id="7" creationId="{37276AA6-75DC-7605-005F-D72497CFD358}"/>
          </ac:picMkLst>
        </pc:picChg>
        <pc:picChg chg="add mod">
          <ac:chgData name="müjdat güngör" userId="509983f38f34a117" providerId="LiveId" clId="{0956F491-ACD9-4F69-B5A2-CEFABAFB2665}" dt="2025-03-11T19:53:39.337" v="160" actId="1076"/>
          <ac:picMkLst>
            <pc:docMk/>
            <pc:sldMk cId="2709958224" sldId="260"/>
            <ac:picMk id="9" creationId="{E3EF6B5C-5A9C-6B33-BCA6-11D8DFB75D10}"/>
          </ac:picMkLst>
        </pc:picChg>
      </pc:sldChg>
      <pc:sldChg chg="modSp mod">
        <pc:chgData name="müjdat güngör" userId="509983f38f34a117" providerId="LiveId" clId="{0956F491-ACD9-4F69-B5A2-CEFABAFB2665}" dt="2025-03-11T19:47:27.002" v="16" actId="20577"/>
        <pc:sldMkLst>
          <pc:docMk/>
          <pc:sldMk cId="1100933785" sldId="261"/>
        </pc:sldMkLst>
        <pc:spChg chg="mod">
          <ac:chgData name="müjdat güngör" userId="509983f38f34a117" providerId="LiveId" clId="{0956F491-ACD9-4F69-B5A2-CEFABAFB2665}" dt="2025-03-11T19:47:27.002" v="16" actId="20577"/>
          <ac:spMkLst>
            <pc:docMk/>
            <pc:sldMk cId="1100933785" sldId="261"/>
            <ac:spMk id="3" creationId="{6DF999E4-40CF-4A3B-9CA3-6EA7117B7270}"/>
          </ac:spMkLst>
        </pc:spChg>
      </pc:sldChg>
      <pc:sldChg chg="modSp mod">
        <pc:chgData name="müjdat güngör" userId="509983f38f34a117" providerId="LiveId" clId="{0956F491-ACD9-4F69-B5A2-CEFABAFB2665}" dt="2025-03-11T19:46:10.742" v="13"/>
        <pc:sldMkLst>
          <pc:docMk/>
          <pc:sldMk cId="2955570530" sldId="262"/>
        </pc:sldMkLst>
        <pc:spChg chg="mod">
          <ac:chgData name="müjdat güngör" userId="509983f38f34a117" providerId="LiveId" clId="{0956F491-ACD9-4F69-B5A2-CEFABAFB2665}" dt="2025-03-11T19:46:10.742" v="13"/>
          <ac:spMkLst>
            <pc:docMk/>
            <pc:sldMk cId="2955570530" sldId="262"/>
            <ac:spMk id="3" creationId="{80AB29F6-8FC3-38C0-4793-0E119E7549C9}"/>
          </ac:spMkLst>
        </pc:spChg>
      </pc:sldChg>
      <pc:sldChg chg="modSp mod">
        <pc:chgData name="müjdat güngör" userId="509983f38f34a117" providerId="LiveId" clId="{0956F491-ACD9-4F69-B5A2-CEFABAFB2665}" dt="2025-03-11T20:11:54.088" v="300" actId="20577"/>
        <pc:sldMkLst>
          <pc:docMk/>
          <pc:sldMk cId="4186204392" sldId="263"/>
        </pc:sldMkLst>
        <pc:spChg chg="mod">
          <ac:chgData name="müjdat güngör" userId="509983f38f34a117" providerId="LiveId" clId="{0956F491-ACD9-4F69-B5A2-CEFABAFB2665}" dt="2025-03-11T20:11:54.088" v="300" actId="20577"/>
          <ac:spMkLst>
            <pc:docMk/>
            <pc:sldMk cId="4186204392" sldId="263"/>
            <ac:spMk id="3" creationId="{D76AF165-833B-57A3-EBEF-C0C5C39406C1}"/>
          </ac:spMkLst>
        </pc:spChg>
      </pc:sldChg>
      <pc:sldChg chg="addSp delSp modSp mod">
        <pc:chgData name="müjdat güngör" userId="509983f38f34a117" providerId="LiveId" clId="{0956F491-ACD9-4F69-B5A2-CEFABAFB2665}" dt="2025-03-11T20:09:23.553" v="292" actId="14100"/>
        <pc:sldMkLst>
          <pc:docMk/>
          <pc:sldMk cId="3407320959" sldId="264"/>
        </pc:sldMkLst>
        <pc:spChg chg="add mod">
          <ac:chgData name="müjdat güngör" userId="509983f38f34a117" providerId="LiveId" clId="{0956F491-ACD9-4F69-B5A2-CEFABAFB2665}" dt="2025-03-11T20:09:23.553" v="292" actId="14100"/>
          <ac:spMkLst>
            <pc:docMk/>
            <pc:sldMk cId="3407320959" sldId="264"/>
            <ac:spMk id="7" creationId="{B3779774-862B-0A1E-034B-F9C991C686DD}"/>
          </ac:spMkLst>
        </pc:spChg>
        <pc:picChg chg="del">
          <ac:chgData name="müjdat güngör" userId="509983f38f34a117" providerId="LiveId" clId="{0956F491-ACD9-4F69-B5A2-CEFABAFB2665}" dt="2025-03-11T20:09:14.887" v="289" actId="478"/>
          <ac:picMkLst>
            <pc:docMk/>
            <pc:sldMk cId="3407320959" sldId="264"/>
            <ac:picMk id="3" creationId="{E2076501-C2FF-A064-8AAB-F3B55C7126E8}"/>
          </ac:picMkLst>
        </pc:picChg>
        <pc:picChg chg="del">
          <ac:chgData name="müjdat güngör" userId="509983f38f34a117" providerId="LiveId" clId="{0956F491-ACD9-4F69-B5A2-CEFABAFB2665}" dt="2025-03-11T20:09:17.252" v="290" actId="478"/>
          <ac:picMkLst>
            <pc:docMk/>
            <pc:sldMk cId="3407320959" sldId="264"/>
            <ac:picMk id="5" creationId="{D9E518F7-92F1-1239-93B4-1FA491DA2B7D}"/>
          </ac:picMkLst>
        </pc:picChg>
      </pc:sldChg>
      <pc:sldChg chg="addSp delSp modSp mod">
        <pc:chgData name="müjdat güngör" userId="509983f38f34a117" providerId="LiveId" clId="{0956F491-ACD9-4F69-B5A2-CEFABAFB2665}" dt="2025-03-11T20:07:41.319" v="288" actId="20577"/>
        <pc:sldMkLst>
          <pc:docMk/>
          <pc:sldMk cId="631973403" sldId="265"/>
        </pc:sldMkLst>
        <pc:spChg chg="mod">
          <ac:chgData name="müjdat güngör" userId="509983f38f34a117" providerId="LiveId" clId="{0956F491-ACD9-4F69-B5A2-CEFABAFB2665}" dt="2025-03-11T19:51:49.083" v="38" actId="6549"/>
          <ac:spMkLst>
            <pc:docMk/>
            <pc:sldMk cId="631973403" sldId="265"/>
            <ac:spMk id="3" creationId="{97D08FF5-62A8-DF16-A1E0-3FC3D64016C9}"/>
          </ac:spMkLst>
        </pc:spChg>
        <pc:spChg chg="add mod">
          <ac:chgData name="müjdat güngör" userId="509983f38f34a117" providerId="LiveId" clId="{0956F491-ACD9-4F69-B5A2-CEFABAFB2665}" dt="2025-03-11T20:07:41.319" v="288" actId="20577"/>
          <ac:spMkLst>
            <pc:docMk/>
            <pc:sldMk cId="631973403" sldId="265"/>
            <ac:spMk id="9" creationId="{A1B8B465-9A6A-6044-0F83-10C2C2F999F5}"/>
          </ac:spMkLst>
        </pc:spChg>
        <pc:picChg chg="del mod">
          <ac:chgData name="müjdat güngör" userId="509983f38f34a117" providerId="LiveId" clId="{0956F491-ACD9-4F69-B5A2-CEFABAFB2665}" dt="2025-03-11T19:51:46.770" v="37" actId="478"/>
          <ac:picMkLst>
            <pc:docMk/>
            <pc:sldMk cId="631973403" sldId="265"/>
            <ac:picMk id="5" creationId="{749DD343-3DA9-FD12-B293-FB8565D37344}"/>
          </ac:picMkLst>
        </pc:picChg>
        <pc:picChg chg="del">
          <ac:chgData name="müjdat güngör" userId="509983f38f34a117" providerId="LiveId" clId="{0956F491-ACD9-4F69-B5A2-CEFABAFB2665}" dt="2025-03-11T19:51:46.101" v="35" actId="478"/>
          <ac:picMkLst>
            <pc:docMk/>
            <pc:sldMk cId="631973403" sldId="265"/>
            <ac:picMk id="7" creationId="{3CFF7FF1-76BA-6B2F-2166-083FBB28D2A0}"/>
          </ac:picMkLst>
        </pc:picChg>
      </pc:sldChg>
      <pc:sldChg chg="addSp modSp mod">
        <pc:chgData name="müjdat güngör" userId="509983f38f34a117" providerId="LiveId" clId="{0956F491-ACD9-4F69-B5A2-CEFABAFB2665}" dt="2025-03-11T20:05:40.235" v="272" actId="1076"/>
        <pc:sldMkLst>
          <pc:docMk/>
          <pc:sldMk cId="1703066600" sldId="266"/>
        </pc:sldMkLst>
        <pc:spChg chg="mod">
          <ac:chgData name="müjdat güngör" userId="509983f38f34a117" providerId="LiveId" clId="{0956F491-ACD9-4F69-B5A2-CEFABAFB2665}" dt="2025-03-11T19:51:42.578" v="34" actId="20577"/>
          <ac:spMkLst>
            <pc:docMk/>
            <pc:sldMk cId="1703066600" sldId="266"/>
            <ac:spMk id="3" creationId="{9525C9D3-2E4D-BC17-6E57-9440F16A0BDE}"/>
          </ac:spMkLst>
        </pc:spChg>
        <pc:spChg chg="add mod">
          <ac:chgData name="müjdat güngör" userId="509983f38f34a117" providerId="LiveId" clId="{0956F491-ACD9-4F69-B5A2-CEFABAFB2665}" dt="2025-03-11T20:05:06.851" v="267" actId="14100"/>
          <ac:spMkLst>
            <pc:docMk/>
            <pc:sldMk cId="1703066600" sldId="266"/>
            <ac:spMk id="5" creationId="{9323ED9F-5EB2-B572-10CE-A8A7164017DC}"/>
          </ac:spMkLst>
        </pc:spChg>
        <pc:picChg chg="add mod">
          <ac:chgData name="müjdat güngör" userId="509983f38f34a117" providerId="LiveId" clId="{0956F491-ACD9-4F69-B5A2-CEFABAFB2665}" dt="2025-03-11T20:05:40.235" v="272" actId="1076"/>
          <ac:picMkLst>
            <pc:docMk/>
            <pc:sldMk cId="1703066600" sldId="266"/>
            <ac:picMk id="7" creationId="{D516AD2F-00D2-CF88-9992-2BAAD462FFFC}"/>
          </ac:picMkLst>
        </pc:picChg>
      </pc:sldChg>
      <pc:sldChg chg="addSp modSp mod">
        <pc:chgData name="müjdat güngör" userId="509983f38f34a117" providerId="LiveId" clId="{0956F491-ACD9-4F69-B5A2-CEFABAFB2665}" dt="2025-03-11T20:04:04.653" v="264" actId="14100"/>
        <pc:sldMkLst>
          <pc:docMk/>
          <pc:sldMk cId="314636056" sldId="267"/>
        </pc:sldMkLst>
        <pc:spChg chg="mod">
          <ac:chgData name="müjdat güngör" userId="509983f38f34a117" providerId="LiveId" clId="{0956F491-ACD9-4F69-B5A2-CEFABAFB2665}" dt="2025-03-11T20:02:31.578" v="252" actId="14100"/>
          <ac:spMkLst>
            <pc:docMk/>
            <pc:sldMk cId="314636056" sldId="267"/>
            <ac:spMk id="3" creationId="{951E111D-1E00-7397-9071-EC60B4FA15FA}"/>
          </ac:spMkLst>
        </pc:spChg>
        <pc:spChg chg="add mod">
          <ac:chgData name="müjdat güngör" userId="509983f38f34a117" providerId="LiveId" clId="{0956F491-ACD9-4F69-B5A2-CEFABAFB2665}" dt="2025-03-11T20:03:26.220" v="258" actId="14100"/>
          <ac:spMkLst>
            <pc:docMk/>
            <pc:sldMk cId="314636056" sldId="267"/>
            <ac:spMk id="7" creationId="{08D21229-A180-5D41-4412-DE787FF5EDC7}"/>
          </ac:spMkLst>
        </pc:spChg>
        <pc:picChg chg="add mod">
          <ac:chgData name="müjdat güngör" userId="509983f38f34a117" providerId="LiveId" clId="{0956F491-ACD9-4F69-B5A2-CEFABAFB2665}" dt="2025-03-11T20:02:34.746" v="253" actId="1076"/>
          <ac:picMkLst>
            <pc:docMk/>
            <pc:sldMk cId="314636056" sldId="267"/>
            <ac:picMk id="5" creationId="{C655E2E6-3155-4725-8AB8-3121D800FC6C}"/>
          </ac:picMkLst>
        </pc:picChg>
        <pc:picChg chg="add mod">
          <ac:chgData name="müjdat güngör" userId="509983f38f34a117" providerId="LiveId" clId="{0956F491-ACD9-4F69-B5A2-CEFABAFB2665}" dt="2025-03-11T20:04:04.653" v="264" actId="14100"/>
          <ac:picMkLst>
            <pc:docMk/>
            <pc:sldMk cId="314636056" sldId="267"/>
            <ac:picMk id="9" creationId="{C5B26929-11F2-8F79-63DC-C14370C154C8}"/>
          </ac:picMkLst>
        </pc:picChg>
      </pc:sldChg>
      <pc:sldChg chg="modSp mod">
        <pc:chgData name="müjdat güngör" userId="509983f38f34a117" providerId="LiveId" clId="{0956F491-ACD9-4F69-B5A2-CEFABAFB2665}" dt="2025-03-11T20:16:16.031" v="482" actId="20577"/>
        <pc:sldMkLst>
          <pc:docMk/>
          <pc:sldMk cId="1575552908" sldId="268"/>
        </pc:sldMkLst>
        <pc:spChg chg="mod">
          <ac:chgData name="müjdat güngör" userId="509983f38f34a117" providerId="LiveId" clId="{0956F491-ACD9-4F69-B5A2-CEFABAFB2665}" dt="2025-03-11T20:16:16.031" v="482" actId="20577"/>
          <ac:spMkLst>
            <pc:docMk/>
            <pc:sldMk cId="1575552908" sldId="268"/>
            <ac:spMk id="3" creationId="{928453E1-50A7-BEB0-DB95-0FA282243789}"/>
          </ac:spMkLst>
        </pc:spChg>
      </pc:sldChg>
      <pc:sldChg chg="addSp delSp modSp mod">
        <pc:chgData name="müjdat güngör" userId="509983f38f34a117" providerId="LiveId" clId="{0956F491-ACD9-4F69-B5A2-CEFABAFB2665}" dt="2025-03-11T20:13:33.482" v="307" actId="14100"/>
        <pc:sldMkLst>
          <pc:docMk/>
          <pc:sldMk cId="3151166683" sldId="269"/>
        </pc:sldMkLst>
        <pc:spChg chg="mod">
          <ac:chgData name="müjdat güngör" userId="509983f38f34a117" providerId="LiveId" clId="{0956F491-ACD9-4F69-B5A2-CEFABAFB2665}" dt="2025-03-11T20:13:09.459" v="304"/>
          <ac:spMkLst>
            <pc:docMk/>
            <pc:sldMk cId="3151166683" sldId="269"/>
            <ac:spMk id="3" creationId="{BA9B5CAE-DB11-246D-65A3-5C8A4B4FC402}"/>
          </ac:spMkLst>
        </pc:spChg>
        <pc:picChg chg="del mod">
          <ac:chgData name="müjdat güngör" userId="509983f38f34a117" providerId="LiveId" clId="{0956F491-ACD9-4F69-B5A2-CEFABAFB2665}" dt="2025-03-11T20:12:57.807" v="302" actId="478"/>
          <ac:picMkLst>
            <pc:docMk/>
            <pc:sldMk cId="3151166683" sldId="269"/>
            <ac:picMk id="5" creationId="{264BD163-9A2F-3B08-90D8-208D4093F0FA}"/>
          </ac:picMkLst>
        </pc:picChg>
        <pc:picChg chg="add mod">
          <ac:chgData name="müjdat güngör" userId="509983f38f34a117" providerId="LiveId" clId="{0956F491-ACD9-4F69-B5A2-CEFABAFB2665}" dt="2025-03-11T20:13:33.482" v="307" actId="14100"/>
          <ac:picMkLst>
            <pc:docMk/>
            <pc:sldMk cId="3151166683" sldId="269"/>
            <ac:picMk id="7" creationId="{5CF73483-D6D2-FCC6-B050-A8F771309DF3}"/>
          </ac:picMkLst>
        </pc:picChg>
      </pc:sldChg>
      <pc:sldChg chg="addSp delSp modSp mod">
        <pc:chgData name="müjdat güngör" userId="509983f38f34a117" providerId="LiveId" clId="{0956F491-ACD9-4F69-B5A2-CEFABAFB2665}" dt="2025-03-11T20:18:40.526" v="812" actId="20577"/>
        <pc:sldMkLst>
          <pc:docMk/>
          <pc:sldMk cId="2044530350" sldId="270"/>
        </pc:sldMkLst>
        <pc:spChg chg="mod">
          <ac:chgData name="müjdat güngör" userId="509983f38f34a117" providerId="LiveId" clId="{0956F491-ACD9-4F69-B5A2-CEFABAFB2665}" dt="2025-03-11T20:16:28.453" v="485" actId="6549"/>
          <ac:spMkLst>
            <pc:docMk/>
            <pc:sldMk cId="2044530350" sldId="270"/>
            <ac:spMk id="3" creationId="{FB5CF522-ECBE-4F18-0F18-9E2B8532DAB5}"/>
          </ac:spMkLst>
        </pc:spChg>
        <pc:spChg chg="add mod">
          <ac:chgData name="müjdat güngör" userId="509983f38f34a117" providerId="LiveId" clId="{0956F491-ACD9-4F69-B5A2-CEFABAFB2665}" dt="2025-03-11T20:18:40.526" v="812" actId="20577"/>
          <ac:spMkLst>
            <pc:docMk/>
            <pc:sldMk cId="2044530350" sldId="270"/>
            <ac:spMk id="9" creationId="{1447CA52-7CBF-1741-439F-7DF4DCD861A7}"/>
          </ac:spMkLst>
        </pc:spChg>
        <pc:picChg chg="del">
          <ac:chgData name="müjdat güngör" userId="509983f38f34a117" providerId="LiveId" clId="{0956F491-ACD9-4F69-B5A2-CEFABAFB2665}" dt="2025-03-11T20:16:29.604" v="486" actId="478"/>
          <ac:picMkLst>
            <pc:docMk/>
            <pc:sldMk cId="2044530350" sldId="270"/>
            <ac:picMk id="5" creationId="{6EB154C5-23C9-8034-6BF6-A91178E94D4C}"/>
          </ac:picMkLst>
        </pc:picChg>
        <pc:picChg chg="del">
          <ac:chgData name="müjdat güngör" userId="509983f38f34a117" providerId="LiveId" clId="{0956F491-ACD9-4F69-B5A2-CEFABAFB2665}" dt="2025-03-11T20:16:26.369" v="484" actId="478"/>
          <ac:picMkLst>
            <pc:docMk/>
            <pc:sldMk cId="2044530350" sldId="270"/>
            <ac:picMk id="7" creationId="{1ED986A2-62D6-CD53-E6BD-6496084DBAC1}"/>
          </ac:picMkLst>
        </pc:picChg>
      </pc:sldChg>
      <pc:sldChg chg="del">
        <pc:chgData name="müjdat güngör" userId="509983f38f34a117" providerId="LiveId" clId="{0956F491-ACD9-4F69-B5A2-CEFABAFB2665}" dt="2025-03-11T20:25:00.322" v="1277" actId="2696"/>
        <pc:sldMkLst>
          <pc:docMk/>
          <pc:sldMk cId="4150889090" sldId="271"/>
        </pc:sldMkLst>
      </pc:sldChg>
      <pc:sldChg chg="del">
        <pc:chgData name="müjdat güngör" userId="509983f38f34a117" providerId="LiveId" clId="{0956F491-ACD9-4F69-B5A2-CEFABAFB2665}" dt="2025-03-11T20:25:03.085" v="1278" actId="2696"/>
        <pc:sldMkLst>
          <pc:docMk/>
          <pc:sldMk cId="215837269" sldId="272"/>
        </pc:sldMkLst>
      </pc:sldChg>
      <pc:sldChg chg="delSp modSp del mod">
        <pc:chgData name="müjdat güngör" userId="509983f38f34a117" providerId="LiveId" clId="{0956F491-ACD9-4F69-B5A2-CEFABAFB2665}" dt="2025-03-11T20:25:07.630" v="1279" actId="2696"/>
        <pc:sldMkLst>
          <pc:docMk/>
          <pc:sldMk cId="3494430512" sldId="273"/>
        </pc:sldMkLst>
        <pc:spChg chg="del mod">
          <ac:chgData name="müjdat güngör" userId="509983f38f34a117" providerId="LiveId" clId="{0956F491-ACD9-4F69-B5A2-CEFABAFB2665}" dt="2025-03-11T20:19:15.569" v="822"/>
          <ac:spMkLst>
            <pc:docMk/>
            <pc:sldMk cId="3494430512" sldId="273"/>
            <ac:spMk id="3" creationId="{625304FA-CA49-C660-60E7-BAB14F2D5143}"/>
          </ac:spMkLst>
        </pc:spChg>
        <pc:picChg chg="del">
          <ac:chgData name="müjdat güngör" userId="509983f38f34a117" providerId="LiveId" clId="{0956F491-ACD9-4F69-B5A2-CEFABAFB2665}" dt="2025-03-11T20:19:12.314" v="819" actId="478"/>
          <ac:picMkLst>
            <pc:docMk/>
            <pc:sldMk cId="3494430512" sldId="273"/>
            <ac:picMk id="5" creationId="{1B526D41-E997-7797-5DFD-913A5DAD74F5}"/>
          </ac:picMkLst>
        </pc:picChg>
      </pc:sldChg>
      <pc:sldChg chg="delSp modSp mod">
        <pc:chgData name="müjdat güngör" userId="509983f38f34a117" providerId="LiveId" clId="{0956F491-ACD9-4F69-B5A2-CEFABAFB2665}" dt="2025-03-11T20:24:00.579" v="1270" actId="20577"/>
        <pc:sldMkLst>
          <pc:docMk/>
          <pc:sldMk cId="4276324696" sldId="274"/>
        </pc:sldMkLst>
        <pc:spChg chg="mod">
          <ac:chgData name="müjdat güngör" userId="509983f38f34a117" providerId="LiveId" clId="{0956F491-ACD9-4F69-B5A2-CEFABAFB2665}" dt="2025-03-11T20:24:00.579" v="1270" actId="20577"/>
          <ac:spMkLst>
            <pc:docMk/>
            <pc:sldMk cId="4276324696" sldId="274"/>
            <ac:spMk id="3" creationId="{AB8FFF2D-877B-41C6-E829-CBD0ABAA45AD}"/>
          </ac:spMkLst>
        </pc:spChg>
        <pc:picChg chg="del">
          <ac:chgData name="müjdat güngör" userId="509983f38f34a117" providerId="LiveId" clId="{0956F491-ACD9-4F69-B5A2-CEFABAFB2665}" dt="2025-03-11T20:19:05.196" v="817" actId="478"/>
          <ac:picMkLst>
            <pc:docMk/>
            <pc:sldMk cId="4276324696" sldId="274"/>
            <ac:picMk id="5" creationId="{9901B828-62A6-F606-780B-FBE95671349F}"/>
          </ac:picMkLst>
        </pc:picChg>
      </pc:sldChg>
      <pc:sldChg chg="delSp modSp mod">
        <pc:chgData name="müjdat güngör" userId="509983f38f34a117" providerId="LiveId" clId="{0956F491-ACD9-4F69-B5A2-CEFABAFB2665}" dt="2025-03-11T20:21:41.563" v="1066" actId="14100"/>
        <pc:sldMkLst>
          <pc:docMk/>
          <pc:sldMk cId="987312126" sldId="275"/>
        </pc:sldMkLst>
        <pc:spChg chg="mod">
          <ac:chgData name="müjdat güngör" userId="509983f38f34a117" providerId="LiveId" clId="{0956F491-ACD9-4F69-B5A2-CEFABAFB2665}" dt="2025-03-11T20:21:41.563" v="1066" actId="14100"/>
          <ac:spMkLst>
            <pc:docMk/>
            <pc:sldMk cId="987312126" sldId="275"/>
            <ac:spMk id="3" creationId="{D315A8E9-3DB5-A82B-1181-B29E957E755C}"/>
          </ac:spMkLst>
        </pc:spChg>
        <pc:picChg chg="del">
          <ac:chgData name="müjdat güngör" userId="509983f38f34a117" providerId="LiveId" clId="{0956F491-ACD9-4F69-B5A2-CEFABAFB2665}" dt="2025-03-11T20:18:52.247" v="813" actId="478"/>
          <ac:picMkLst>
            <pc:docMk/>
            <pc:sldMk cId="987312126" sldId="275"/>
            <ac:picMk id="5" creationId="{EB439B40-75F5-7FEA-ACF5-3100B78BE05C}"/>
          </ac:picMkLst>
        </pc:picChg>
      </pc:sldChg>
      <pc:sldChg chg="del">
        <pc:chgData name="müjdat güngör" userId="509983f38f34a117" providerId="LiveId" clId="{0956F491-ACD9-4F69-B5A2-CEFABAFB2665}" dt="2025-03-11T20:24:55.481" v="1275" actId="2696"/>
        <pc:sldMkLst>
          <pc:docMk/>
          <pc:sldMk cId="2335516467" sldId="276"/>
        </pc:sldMkLst>
      </pc:sldChg>
      <pc:sldChg chg="del">
        <pc:chgData name="müjdat güngör" userId="509983f38f34a117" providerId="LiveId" clId="{0956F491-ACD9-4F69-B5A2-CEFABAFB2665}" dt="2025-03-11T20:24:57.911" v="1276" actId="2696"/>
        <pc:sldMkLst>
          <pc:docMk/>
          <pc:sldMk cId="315880912" sldId="277"/>
        </pc:sldMkLst>
      </pc:sldChg>
      <pc:sldChg chg="del">
        <pc:chgData name="müjdat güngör" userId="509983f38f34a117" providerId="LiveId" clId="{0956F491-ACD9-4F69-B5A2-CEFABAFB2665}" dt="2025-03-11T20:24:51.172" v="1273" actId="2696"/>
        <pc:sldMkLst>
          <pc:docMk/>
          <pc:sldMk cId="465628083" sldId="278"/>
        </pc:sldMkLst>
      </pc:sldChg>
      <pc:sldChg chg="del">
        <pc:chgData name="müjdat güngör" userId="509983f38f34a117" providerId="LiveId" clId="{0956F491-ACD9-4F69-B5A2-CEFABAFB2665}" dt="2025-03-11T20:24:53.084" v="1274" actId="2696"/>
        <pc:sldMkLst>
          <pc:docMk/>
          <pc:sldMk cId="1486004098" sldId="279"/>
        </pc:sldMkLst>
      </pc:sldChg>
      <pc:sldChg chg="del">
        <pc:chgData name="müjdat güngör" userId="509983f38f34a117" providerId="LiveId" clId="{0956F491-ACD9-4F69-B5A2-CEFABAFB2665}" dt="2025-03-11T20:24:49.331" v="1272" actId="2696"/>
        <pc:sldMkLst>
          <pc:docMk/>
          <pc:sldMk cId="3498552146" sldId="280"/>
        </pc:sldMkLst>
      </pc:sldChg>
      <pc:sldChg chg="del">
        <pc:chgData name="müjdat güngör" userId="509983f38f34a117" providerId="LiveId" clId="{0956F491-ACD9-4F69-B5A2-CEFABAFB2665}" dt="2025-03-11T20:24:47.083" v="1271" actId="2696"/>
        <pc:sldMkLst>
          <pc:docMk/>
          <pc:sldMk cId="2177217609"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11.03.2025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11.03.2025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71600" y="493776"/>
            <a:ext cx="7770114" cy="923330"/>
          </a:xfrm>
          <a:prstGeom prst="rect">
            <a:avLst/>
          </a:prstGeom>
          <a:noFill/>
        </p:spPr>
        <p:txBody>
          <a:bodyPr wrap="square">
            <a:spAutoFit/>
          </a:bodyPr>
          <a:lstStyle/>
          <a:p>
            <a:endParaRPr lang="tr-TR" dirty="0"/>
          </a:p>
          <a:p>
            <a:br>
              <a:rPr lang="tr-TR" dirty="0"/>
            </a:br>
            <a:endParaRPr lang="tr-TR" dirty="0"/>
          </a:p>
        </p:txBody>
      </p:sp>
      <p:sp>
        <p:nvSpPr>
          <p:cNvPr id="9" name="Metin kutusu 8">
            <a:extLst>
              <a:ext uri="{FF2B5EF4-FFF2-40B4-BE49-F238E27FC236}">
                <a16:creationId xmlns:a16="http://schemas.microsoft.com/office/drawing/2014/main" id="{A1B8B465-9A6A-6044-0F83-10C2C2F999F5}"/>
              </a:ext>
            </a:extLst>
          </p:cNvPr>
          <p:cNvSpPr txBox="1"/>
          <p:nvPr/>
        </p:nvSpPr>
        <p:spPr>
          <a:xfrm>
            <a:off x="576072" y="256032"/>
            <a:ext cx="10945368" cy="646330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Bu tanımlara göre bir denetleme işleminde yapılması gereken şey, sadece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durumunu gerçekleyen herhangi bir satırının olup olmadığına bakmaktır. Eğer böyle bir satır bulunmuyorsa doğal olarak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geçerli ve tutarlı olduğuna hükmedilir.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durumu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tek bir satırında bile gerçekleniyorsa onu geçersiz kılar. Bu durumun tüm satırlarında gerçekleniyor olması ise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geçersiz ve tutarsız olması demektir. Bir “kıyas” için </a:t>
            </a:r>
          </a:p>
          <a:p>
            <a:pPr algn="just"/>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durumunun gerçeklenmediği en az bir satırının olması onu tutarlı yapmaktadır.</a:t>
            </a:r>
          </a:p>
          <a:p>
            <a:r>
              <a:rPr lang="tr-TR" sz="1800" b="0" i="0" dirty="0">
                <a:solidFill>
                  <a:srgbClr val="000000"/>
                </a:solidFill>
                <a:effectLst/>
                <a:latin typeface="Times New Roman" panose="02020603050405020304" pitchFamily="18" charset="0"/>
              </a:rPr>
              <a:t>“Öncüller </a:t>
            </a:r>
            <a:r>
              <a:rPr lang="tr-TR" sz="1800" b="0" i="0" dirty="0" err="1">
                <a:solidFill>
                  <a:srgbClr val="000000"/>
                </a:solidFill>
                <a:effectLst/>
                <a:latin typeface="Times New Roman" panose="02020603050405020304" pitchFamily="18" charset="0"/>
              </a:rPr>
              <a:t>kısmı”nın</a:t>
            </a:r>
            <a:r>
              <a:rPr lang="tr-TR" sz="1800" b="0" i="0" dirty="0">
                <a:solidFill>
                  <a:srgbClr val="000000"/>
                </a:solidFill>
                <a:effectLst/>
                <a:latin typeface="Times New Roman" panose="02020603050405020304" pitchFamily="18" charset="0"/>
              </a:rPr>
              <a:t> doğruluk sütunu ile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doğruluk sütununun belirlenmesini gerektirmemesi nedeniyle ilkine göre daha basit olan bu denetleme,</a:t>
            </a:r>
          </a:p>
          <a:p>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Sonuç önermesinden öncüller kısmına doğru yapılabileceği gibi</a:t>
            </a:r>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öncüller kısmından sonuç önermesine doğru da yapılabilir.</a:t>
            </a:r>
            <a:r>
              <a:rPr lang="tr-TR" dirty="0"/>
              <a:t> </a:t>
            </a:r>
          </a:p>
          <a:p>
            <a:endParaRPr lang="tr-TR" dirty="0"/>
          </a:p>
          <a:p>
            <a:pPr marL="342900" indent="-342900">
              <a:buAutoNum type="arabicPeriod"/>
            </a:pPr>
            <a:r>
              <a:rPr lang="tr-TR" sz="1800" b="0" i="0" dirty="0">
                <a:solidFill>
                  <a:srgbClr val="000000"/>
                </a:solidFill>
                <a:effectLst/>
                <a:latin typeface="Times New Roman" panose="02020603050405020304" pitchFamily="18" charset="0"/>
              </a:rPr>
              <a:t>Sonuç önermesinden öncüller kısmına doğru denetleme için sonuç önermesinin herhangi bir satırda “yanlış” değer alıp almadığına, eğer sonuç önermesinin “yanlış” olduğu satır ya da satırlar varsa bu satır ya da satırlarda </a:t>
            </a:r>
          </a:p>
          <a:p>
            <a:pPr marL="342900" indent="-342900">
              <a:buAutoNum type="arabicPeriod"/>
            </a:pP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durumunun gerçeklenip gerçeklenmediğine yani öncüller kısmının “doğru” olup olmadığına bakılır. Öncüller kısmının “doğru” olabilmesi ancak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durumunun gerçeklenmesiyle mümkün olabildiğine göre bu denetlemede yapılması gereken şey sonuç önermesinin “yanlış” olduğu satır ya da satırlarda öncüllerin birlikte “doğru” olup olmadığına bakmaktır.</a:t>
            </a:r>
            <a:r>
              <a:rPr lang="tr-TR" dirty="0"/>
              <a:t> </a:t>
            </a:r>
          </a:p>
          <a:p>
            <a:pPr marL="342900" indent="-342900">
              <a:buAutoNum type="arabicPeriod"/>
            </a:pPr>
            <a:endParaRPr lang="tr-TR" dirty="0"/>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Yukarıdaki açıklamalar uyarınca öncüller kısmından sonuç önermesine doğru denetleme işleminde yapılması gereken şey ise öncüllerin birlikte “doğru” olduğu satır ya da satırlarda sonuç önermesinin “yanlış” olup olmadığına bakmak olacaktır.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B3779774-862B-0A1E-034B-F9C991C686DD}"/>
              </a:ext>
            </a:extLst>
          </p:cNvPr>
          <p:cNvSpPr txBox="1"/>
          <p:nvPr/>
        </p:nvSpPr>
        <p:spPr>
          <a:xfrm>
            <a:off x="804672" y="320040"/>
            <a:ext cx="8337042" cy="147732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Örnek 3</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1" i="0" dirty="0" err="1">
                <a:solidFill>
                  <a:srgbClr val="000000"/>
                </a:solidFill>
                <a:effectLst/>
                <a:latin typeface="Times New Roman" panose="02020603050405020304" pitchFamily="18" charset="0"/>
              </a:rPr>
              <a:t>p</a:t>
            </a:r>
            <a:r>
              <a:rPr lang="tr-TR" sz="1050" b="1" i="0" dirty="0" err="1">
                <a:solidFill>
                  <a:srgbClr val="000000"/>
                </a:solidFill>
                <a:effectLst/>
                <a:latin typeface="Times New Roman" panose="02020603050405020304" pitchFamily="18" charset="0"/>
              </a:rPr>
              <a:t>ı</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şeklinde ifade edilen bir kıyasın önerme formu şudur: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p</a:t>
            </a:r>
            <a:r>
              <a:rPr lang="tr-TR" sz="1050" b="1" i="0" dirty="0" err="1">
                <a:solidFill>
                  <a:srgbClr val="000000"/>
                </a:solidFill>
                <a:effectLst/>
                <a:latin typeface="Times New Roman" panose="02020603050405020304" pitchFamily="18" charset="0"/>
              </a:rPr>
              <a:t>ı</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dirty="0"/>
              <a:t> </a:t>
            </a: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397031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Özdeşlik Denetlemesi</a:t>
            </a:r>
          </a:p>
          <a:p>
            <a:pPr algn="just"/>
            <a:r>
              <a:rPr lang="tr-TR" sz="1800" b="0" i="0" dirty="0">
                <a:solidFill>
                  <a:srgbClr val="000000"/>
                </a:solidFill>
                <a:effectLst/>
                <a:latin typeface="Times New Roman" panose="02020603050405020304" pitchFamily="18" charset="0"/>
              </a:rPr>
              <a:t>Mantık açısından iki önermenin “</a:t>
            </a:r>
            <a:r>
              <a:rPr lang="tr-TR" sz="1800" b="0" i="0" dirty="0" err="1">
                <a:solidFill>
                  <a:srgbClr val="000000"/>
                </a:solidFill>
                <a:effectLst/>
                <a:latin typeface="Times New Roman" panose="02020603050405020304" pitchFamily="18" charset="0"/>
              </a:rPr>
              <a:t>özdeş”liği</a:t>
            </a:r>
            <a:r>
              <a:rPr lang="tr-TR" sz="1800" b="0" i="0" dirty="0">
                <a:solidFill>
                  <a:srgbClr val="000000"/>
                </a:solidFill>
                <a:effectLst/>
                <a:latin typeface="Times New Roman" panose="02020603050405020304" pitchFamily="18" charset="0"/>
              </a:rPr>
              <a:t> aynı durumlarda aynı doğruluk değerini alıyor olmaları demektir. Doğruluk tablosu yönteminde, iki önerme arasında özdeşlik denetlemesi için doğruluk tablosunun ilgili eklemi olan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(ancak ve ancak) kullanılır.</a:t>
            </a:r>
          </a:p>
          <a:p>
            <a:r>
              <a:rPr lang="tr-TR" dirty="0"/>
              <a:t> </a:t>
            </a:r>
          </a:p>
          <a:p>
            <a:r>
              <a:rPr lang="tr-TR" sz="1800" b="1" i="0" dirty="0">
                <a:solidFill>
                  <a:srgbClr val="000000"/>
                </a:solidFill>
                <a:effectLst/>
                <a:latin typeface="Times New Roman" panose="02020603050405020304" pitchFamily="18" charset="0"/>
              </a:rPr>
              <a:t>Örnek 4</a:t>
            </a:r>
          </a:p>
          <a:p>
            <a:pPr algn="just"/>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önermesi ile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pı</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Times New Roman" panose="02020603050405020304" pitchFamily="18" charset="0"/>
              </a:rPr>
              <a:t>önermesi özdeş midir? sorusuna cevap bulmak için öncelikle iki önerme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eklemiyle birbirine bağlanır. Ortaya çıkan bileşik önermenin tüm satırlarda doğru değeri alması durumunda iki ifadenin “özdeş” olduğuna hükmedilir. Diğer tüm durumlar bu iki</a:t>
            </a:r>
          </a:p>
          <a:p>
            <a:pPr algn="just"/>
            <a:r>
              <a:rPr lang="tr-TR" sz="1800" b="0" i="0" dirty="0">
                <a:solidFill>
                  <a:srgbClr val="000000"/>
                </a:solidFill>
                <a:effectLst/>
                <a:latin typeface="Times New Roman" panose="02020603050405020304" pitchFamily="18" charset="0"/>
              </a:rPr>
              <a:t> önermenin özdeş olmadığını gösterecektir.</a:t>
            </a:r>
            <a:r>
              <a:rPr lang="tr-TR" dirty="0"/>
              <a:t> </a:t>
            </a:r>
            <a:br>
              <a:rPr lang="tr-TR" dirty="0"/>
            </a:br>
            <a:br>
              <a:rPr lang="tr-TR" dirty="0"/>
            </a:br>
            <a:endParaRPr lang="tr-TR" sz="1800" b="0" i="0" dirty="0">
              <a:solidFill>
                <a:srgbClr val="000000"/>
              </a:solidFill>
              <a:effectLst/>
              <a:latin typeface="Times New Roman" panose="02020603050405020304" pitchFamily="18" charset="0"/>
            </a:endParaRPr>
          </a:p>
          <a:p>
            <a:pPr algn="just"/>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1124712" y="585216"/>
            <a:ext cx="8017002" cy="923330"/>
          </a:xfrm>
          <a:prstGeom prst="rect">
            <a:avLst/>
          </a:prstGeom>
          <a:noFill/>
        </p:spPr>
        <p:txBody>
          <a:bodyPr wrap="square">
            <a:spAutoFit/>
          </a:bodyPr>
          <a:lstStyle/>
          <a:p>
            <a:r>
              <a:rPr lang="tr-TR" sz="1800" b="0" i="0">
                <a:solidFill>
                  <a:srgbClr val="000000"/>
                </a:solidFill>
                <a:effectLst/>
                <a:latin typeface="Times New Roman" panose="02020603050405020304" pitchFamily="18" charset="0"/>
              </a:rPr>
              <a:t>ayrıca gösterildiği üzere iki önermenin aynı satırda aynı doğruluk değerlerini almadığı dolayısıyla “özdeş olmadıkları” anlaşılmaktadır.</a:t>
            </a:r>
            <a:r>
              <a:rPr lang="tr-TR"/>
              <a:t> </a:t>
            </a:r>
            <a:br>
              <a:rPr lang="tr-TR"/>
            </a:br>
            <a:endParaRPr lang="tr-TR" dirty="0"/>
          </a:p>
        </p:txBody>
      </p:sp>
      <p:pic>
        <p:nvPicPr>
          <p:cNvPr id="7" name="Resim 6">
            <a:extLst>
              <a:ext uri="{FF2B5EF4-FFF2-40B4-BE49-F238E27FC236}">
                <a16:creationId xmlns:a16="http://schemas.microsoft.com/office/drawing/2014/main" id="{5CF73483-D6D2-FCC6-B050-A8F771309DF3}"/>
              </a:ext>
            </a:extLst>
          </p:cNvPr>
          <p:cNvPicPr>
            <a:picLocks noChangeAspect="1"/>
          </p:cNvPicPr>
          <p:nvPr/>
        </p:nvPicPr>
        <p:blipFill>
          <a:blip r:embed="rId2"/>
          <a:stretch>
            <a:fillRect/>
          </a:stretch>
        </p:blipFill>
        <p:spPr>
          <a:xfrm>
            <a:off x="8755951" y="189167"/>
            <a:ext cx="510339" cy="2060258"/>
          </a:xfrm>
          <a:prstGeom prst="rect">
            <a:avLst/>
          </a:prstGeom>
        </p:spPr>
      </p:pic>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237744"/>
            <a:ext cx="9939528" cy="6063198"/>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Doğruluk tablosu yöntemiyle aşağıdakilerden hangisi denetlenebilmektedir?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I. Geçerlilik</a:t>
            </a:r>
          </a:p>
          <a:p>
            <a:r>
              <a:rPr lang="tr-TR" sz="1800" b="0" i="0" dirty="0">
                <a:solidFill>
                  <a:srgbClr val="000000"/>
                </a:solidFill>
                <a:effectLst/>
                <a:latin typeface="Times New Roman" panose="02020603050405020304" pitchFamily="18" charset="0"/>
              </a:rPr>
              <a:t>       II. Tutarlılık </a:t>
            </a:r>
          </a:p>
          <a:p>
            <a:r>
              <a:rPr lang="tr-TR" sz="1800" b="0" i="0" dirty="0">
                <a:solidFill>
                  <a:srgbClr val="000000"/>
                </a:solidFill>
                <a:effectLst/>
                <a:latin typeface="Times New Roman" panose="02020603050405020304" pitchFamily="18" charset="0"/>
              </a:rPr>
              <a:t>       III. Özdeşlik</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Yalnız I            b. Yalnız II         c. I ve II</a:t>
            </a:r>
          </a:p>
          <a:p>
            <a:r>
              <a:rPr lang="tr-TR" sz="1800" b="0" i="0" dirty="0">
                <a:solidFill>
                  <a:srgbClr val="000000"/>
                </a:solidFill>
                <a:effectLst/>
                <a:latin typeface="Times New Roman" panose="02020603050405020304" pitchFamily="18" charset="0"/>
              </a:rPr>
              <a:t>d. II ve III            e. I, II ve III</a:t>
            </a:r>
            <a:r>
              <a:rPr lang="tr-TR" sz="2000" dirty="0"/>
              <a:t> </a:t>
            </a:r>
          </a:p>
          <a:p>
            <a:endParaRPr lang="tr-TR" sz="2000" dirty="0"/>
          </a:p>
          <a:p>
            <a:r>
              <a:rPr lang="tr-TR" sz="1800" b="0" i="0" dirty="0">
                <a:solidFill>
                  <a:srgbClr val="000000"/>
                </a:solidFill>
                <a:effectLst/>
                <a:latin typeface="Times New Roman" panose="02020603050405020304" pitchFamily="18" charset="0"/>
              </a:rPr>
              <a:t>2. “Bir çıkarımda öncül adını verdiğimiz önermeler ile sonuç önermesi arasındaki ilişkinin denetlenmesi için öncüller birbirine ….. eklemiyle, sonuç önermesi öncüller kısmına …….. eklemiyle bağlanır.” önermesinde boşluklara sırasıyla aşağıdakilerden hangileri getirilmelidir?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ve – veya                                     b. ve – ise                              c. ise – ancak ve ancak</a:t>
            </a:r>
          </a:p>
          <a:p>
            <a:r>
              <a:rPr lang="tr-TR" sz="1800" b="0" i="0" dirty="0">
                <a:solidFill>
                  <a:srgbClr val="000000"/>
                </a:solidFill>
                <a:effectLst/>
                <a:latin typeface="Times New Roman" panose="02020603050405020304" pitchFamily="18" charset="0"/>
              </a:rPr>
              <a:t>d. veya – veya                                 e. ise – ise</a:t>
            </a:r>
            <a:r>
              <a:rPr lang="tr-TR" sz="2000" dirty="0"/>
              <a:t> </a:t>
            </a:r>
            <a:br>
              <a:rPr lang="tr-TR" sz="2000" dirty="0"/>
            </a:br>
            <a:br>
              <a:rPr lang="tr-TR" sz="2000" dirty="0"/>
            </a:b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329184"/>
            <a:ext cx="9253728" cy="2031325"/>
          </a:xfrm>
          <a:prstGeom prst="rect">
            <a:avLst/>
          </a:prstGeom>
          <a:noFill/>
        </p:spPr>
        <p:txBody>
          <a:bodyPr wrap="square">
            <a:spAutoFit/>
          </a:bodyPr>
          <a:lstStyle/>
          <a:p>
            <a:br>
              <a:rPr lang="tr-TR" dirty="0"/>
            </a:br>
            <a:endParaRPr lang="tr-TR" dirty="0"/>
          </a:p>
          <a:p>
            <a:endParaRPr lang="tr-TR" dirty="0"/>
          </a:p>
          <a:p>
            <a:endParaRPr lang="tr-TR" dirty="0"/>
          </a:p>
          <a:p>
            <a:endParaRPr lang="tr-TR" dirty="0"/>
          </a:p>
          <a:p>
            <a:br>
              <a:rPr lang="tr-TR" dirty="0"/>
            </a:br>
            <a:endParaRPr lang="tr-TR" dirty="0"/>
          </a:p>
        </p:txBody>
      </p:sp>
      <p:sp>
        <p:nvSpPr>
          <p:cNvPr id="9" name="Metin kutusu 8">
            <a:extLst>
              <a:ext uri="{FF2B5EF4-FFF2-40B4-BE49-F238E27FC236}">
                <a16:creationId xmlns:a16="http://schemas.microsoft.com/office/drawing/2014/main" id="{1447CA52-7CBF-1741-439F-7DF4DCD861A7}"/>
              </a:ext>
            </a:extLst>
          </p:cNvPr>
          <p:cNvSpPr txBox="1"/>
          <p:nvPr/>
        </p:nvSpPr>
        <p:spPr>
          <a:xfrm>
            <a:off x="832104" y="475488"/>
            <a:ext cx="10113264" cy="618630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İki öncül ve bir sonuçtan oluşan bir çıkarım doğruluk tablosu yöntemiyle denetlenmektedir. Bu çıkarımın sonuç satırının tamamı “doğru” değerlerinden oluşmuşsa, söz konusu çıkarım için aşağıdakilerden hangisi söylenir?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b. Geçersiz                                 c. Tutarsız</a:t>
            </a:r>
          </a:p>
          <a:p>
            <a:r>
              <a:rPr lang="tr-TR" sz="1800" b="0" i="0" dirty="0">
                <a:solidFill>
                  <a:srgbClr val="000000"/>
                </a:solidFill>
                <a:effectLst/>
                <a:latin typeface="Times New Roman" panose="02020603050405020304" pitchFamily="18" charset="0"/>
              </a:rPr>
              <a:t>d. Eşdeğer                                  e. Belirsiz</a:t>
            </a:r>
            <a:r>
              <a:rPr lang="tr-TR" dirty="0"/>
              <a:t> </a:t>
            </a:r>
          </a:p>
          <a:p>
            <a:endParaRPr lang="tr-TR" dirty="0"/>
          </a:p>
          <a:p>
            <a:r>
              <a:rPr lang="tr-TR" sz="1800" b="0" i="0" dirty="0">
                <a:solidFill>
                  <a:srgbClr val="000000"/>
                </a:solidFill>
                <a:effectLst/>
                <a:latin typeface="Times New Roman" panose="02020603050405020304" pitchFamily="18" charset="0"/>
              </a:rPr>
              <a:t>4. Üç öncül ve bir sonuçtan oluşan bir çıkarım doğruluk tablosu yöntemiyle denetlenmektedir. Bu çıkarımın sonuç satırı en az bir “yanlış” değeri içeriyorsa, söz konusu çıkarım için aşağıdakilerden hangisi doğrudan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b. Geçersiz                                    c. Tutarlı</a:t>
            </a:r>
          </a:p>
          <a:p>
            <a:r>
              <a:rPr lang="tr-TR" sz="1800" b="0" i="0" dirty="0">
                <a:solidFill>
                  <a:srgbClr val="000000"/>
                </a:solidFill>
                <a:effectLst/>
                <a:latin typeface="Times New Roman" panose="02020603050405020304" pitchFamily="18" charset="0"/>
              </a:rPr>
              <a:t>d. Eşdeğer                               e. Belirsiz</a:t>
            </a:r>
            <a:r>
              <a:rPr lang="tr-TR" dirty="0"/>
              <a:t> </a:t>
            </a:r>
            <a:br>
              <a:rPr lang="tr-TR" dirty="0"/>
            </a:br>
            <a:endParaRPr lang="tr-TR" dirty="0"/>
          </a:p>
          <a:p>
            <a:r>
              <a:rPr lang="tr-TR" sz="1800" b="0" i="0" dirty="0">
                <a:solidFill>
                  <a:srgbClr val="000000"/>
                </a:solidFill>
                <a:effectLst/>
                <a:latin typeface="Times New Roman" panose="02020603050405020304" pitchFamily="18" charset="0"/>
              </a:rPr>
              <a:t>5. Dört öncül ve bir sonuçtan oluşan bir çıkarım doğruluk tablosu yöntemiyle denetlenmektedir. Bu çıkarımın sonuç satırı en az bir “doğru” değeri içeriyorsa, söz konusu çıkarım için aşağıdakilerden hangisi doğrudan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b. Geçersiz                                  c. Tutarlı</a:t>
            </a:r>
          </a:p>
          <a:p>
            <a:r>
              <a:rPr lang="tr-TR" sz="1800" b="0" i="0" dirty="0">
                <a:solidFill>
                  <a:srgbClr val="000000"/>
                </a:solidFill>
                <a:effectLst/>
                <a:latin typeface="Times New Roman" panose="02020603050405020304" pitchFamily="18" charset="0"/>
              </a:rPr>
              <a:t>d. Eşdeğer                               e. Belirsiz</a:t>
            </a:r>
            <a:r>
              <a:rPr lang="tr-TR" dirty="0"/>
              <a:t> </a:t>
            </a:r>
            <a:br>
              <a:rPr lang="tr-TR" dirty="0"/>
            </a:br>
            <a:br>
              <a:rPr lang="tr-TR" dirty="0"/>
            </a:br>
            <a:endParaRPr lang="tr-TR" dirty="0"/>
          </a:p>
        </p:txBody>
      </p:sp>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9908613" cy="5909310"/>
          </a:xfrm>
          <a:prstGeom prst="rect">
            <a:avLst/>
          </a:prstGeom>
          <a:noFill/>
        </p:spPr>
        <p:txBody>
          <a:bodyPr wrap="square">
            <a:spAutoFit/>
          </a:bodyPr>
          <a:lstStyle/>
          <a:p>
            <a:pPr algn="just"/>
            <a:br>
              <a:rPr lang="tr-TR" dirty="0"/>
            </a:br>
            <a:r>
              <a:rPr lang="tr-TR" sz="1800" b="0" i="0" dirty="0">
                <a:solidFill>
                  <a:srgbClr val="000000"/>
                </a:solidFill>
                <a:effectLst/>
                <a:latin typeface="Times New Roman" panose="02020603050405020304" pitchFamily="18" charset="0"/>
              </a:rPr>
              <a:t>6. Beş öncül ve bir sonuçtan oluşan bir çıkarım doğruluk tablosu yöntemiyle denetlenmektedir. Bu çıkarımın sonuç satırının tamamı “yanlış” değeri içeriyorsa, söz konusu çıkarım için aşağıdakilerden hangisi doğrudan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b. Negatif                                   c. Tutarlı</a:t>
            </a:r>
          </a:p>
          <a:p>
            <a:r>
              <a:rPr lang="tr-TR" sz="1800" b="0" i="0" dirty="0">
                <a:solidFill>
                  <a:srgbClr val="000000"/>
                </a:solidFill>
                <a:effectLst/>
                <a:latin typeface="Times New Roman" panose="02020603050405020304" pitchFamily="18" charset="0"/>
              </a:rPr>
              <a:t>d. Tutarsız                              e. Belirsiz</a:t>
            </a:r>
            <a:r>
              <a:rPr lang="tr-TR" dirty="0"/>
              <a:t> </a:t>
            </a:r>
            <a:br>
              <a:rPr lang="tr-TR" dirty="0"/>
            </a:br>
            <a:br>
              <a:rPr lang="tr-TR" dirty="0"/>
            </a:br>
            <a:r>
              <a:rPr lang="tr-TR" sz="1800" b="0" i="0" dirty="0">
                <a:solidFill>
                  <a:srgbClr val="000000"/>
                </a:solidFill>
                <a:effectLst/>
                <a:latin typeface="Times New Roman" panose="02020603050405020304" pitchFamily="18" charset="0"/>
              </a:rPr>
              <a:t>7. İki önermenin “ancak ve ancak” eklemiyle bağlanıp doğruluk değerleri incelenmektedir. Ortaya çıkan bileşik önermenin ana eklemi olan bu (ancak ve ancak)’</a:t>
            </a:r>
            <a:r>
              <a:rPr lang="tr-TR" sz="1800" b="0" i="0" dirty="0" err="1">
                <a:solidFill>
                  <a:srgbClr val="000000"/>
                </a:solidFill>
                <a:effectLst/>
                <a:latin typeface="Times New Roman" panose="02020603050405020304" pitchFamily="18" charset="0"/>
              </a:rPr>
              <a:t>ın</a:t>
            </a:r>
            <a:r>
              <a:rPr lang="tr-TR" sz="1800" b="0" i="0" dirty="0">
                <a:solidFill>
                  <a:srgbClr val="000000"/>
                </a:solidFill>
                <a:effectLst/>
                <a:latin typeface="Times New Roman" panose="02020603050405020304" pitchFamily="18" charset="0"/>
              </a:rPr>
              <a:t> doğruluk sütunu bütün satırlarda “doğru” değeri alıyorsa söz konusu önermeler için aşağıdakilerden hangisi doğrudan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b. Geçersiz                                  c. Tutarlı</a:t>
            </a:r>
          </a:p>
          <a:p>
            <a:r>
              <a:rPr lang="tr-TR" sz="1800" b="0" i="0" dirty="0">
                <a:solidFill>
                  <a:srgbClr val="000000"/>
                </a:solidFill>
                <a:effectLst/>
                <a:latin typeface="Times New Roman" panose="02020603050405020304" pitchFamily="18" charset="0"/>
              </a:rPr>
              <a:t>d. Tutarsız                            e. Eşdeğer</a:t>
            </a:r>
            <a:r>
              <a:rPr lang="tr-TR" dirty="0"/>
              <a:t> </a:t>
            </a:r>
          </a:p>
          <a:p>
            <a:endParaRPr lang="tr-TR" dirty="0"/>
          </a:p>
          <a:p>
            <a:r>
              <a:rPr lang="tr-TR" sz="1800" b="0" i="0" dirty="0">
                <a:solidFill>
                  <a:srgbClr val="000000"/>
                </a:solidFill>
                <a:effectLst/>
                <a:latin typeface="Times New Roman" panose="02020603050405020304" pitchFamily="18" charset="0"/>
              </a:rPr>
              <a:t>8. Aşağıdakilerden hangisi aynı anda bir çıkarımın sonucu olamaz?</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Geçerlilik ve tutarsızlık                       b. Geçerlilik ve tutarlılık      c. Geçersizlik ve tutarlılık</a:t>
            </a:r>
          </a:p>
          <a:p>
            <a:r>
              <a:rPr lang="tr-TR" sz="1800" b="0" i="0" dirty="0">
                <a:solidFill>
                  <a:srgbClr val="000000"/>
                </a:solidFill>
                <a:effectLst/>
                <a:latin typeface="Times New Roman" panose="02020603050405020304" pitchFamily="18" charset="0"/>
              </a:rPr>
              <a:t>d. Tutarsızlık ve geçersizlik</a:t>
            </a:r>
            <a:r>
              <a:rPr lang="tr-TR" dirty="0"/>
              <a:t> </a:t>
            </a:r>
            <a:br>
              <a:rPr lang="tr-TR" dirty="0"/>
            </a:br>
            <a:br>
              <a:rPr lang="tr-TR" dirty="0"/>
            </a:br>
            <a:endParaRPr lang="tr-TR" dirty="0"/>
          </a:p>
        </p:txBody>
      </p:sp>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8FFF2D-877B-41C6-E829-CBD0ABAA45AD}"/>
              </a:ext>
            </a:extLst>
          </p:cNvPr>
          <p:cNvSpPr txBox="1"/>
          <p:nvPr/>
        </p:nvSpPr>
        <p:spPr>
          <a:xfrm>
            <a:off x="813816" y="448056"/>
            <a:ext cx="9436608" cy="4524315"/>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İki önermenin eşdeğer olup olmadıklarını incelemek için önermeler arasında  aşağıdaki hangi eklem konularak işlem yapılmalıdır?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dirty="0">
                <a:solidFill>
                  <a:srgbClr val="000000"/>
                </a:solidFill>
                <a:latin typeface="Times New Roman" panose="02020603050405020304" pitchFamily="18" charset="0"/>
              </a:rPr>
              <a:t>i</a:t>
            </a:r>
            <a:r>
              <a:rPr lang="tr-TR" sz="1800" b="0" i="0" dirty="0">
                <a:solidFill>
                  <a:srgbClr val="000000"/>
                </a:solidFill>
                <a:effectLst/>
                <a:latin typeface="Times New Roman" panose="02020603050405020304" pitchFamily="18" charset="0"/>
              </a:rPr>
              <a:t>se                                       b. ve                            c. veya</a:t>
            </a:r>
          </a:p>
          <a:p>
            <a:r>
              <a:rPr lang="tr-TR" sz="1800" b="0" i="0" dirty="0">
                <a:solidFill>
                  <a:srgbClr val="000000"/>
                </a:solidFill>
                <a:effectLst/>
                <a:latin typeface="Times New Roman" panose="02020603050405020304" pitchFamily="18" charset="0"/>
              </a:rPr>
              <a:t>d. ancak ve ancak                   e. değil</a:t>
            </a:r>
            <a:r>
              <a:rPr lang="tr-TR" dirty="0"/>
              <a:t> </a:t>
            </a:r>
          </a:p>
          <a:p>
            <a:endParaRPr lang="tr-TR" dirty="0"/>
          </a:p>
          <a:p>
            <a:endParaRPr lang="tr-TR" dirty="0"/>
          </a:p>
          <a:p>
            <a:r>
              <a:rPr lang="tr-TR" sz="1800" b="0" i="0" dirty="0">
                <a:solidFill>
                  <a:srgbClr val="000000"/>
                </a:solidFill>
                <a:effectLst/>
                <a:latin typeface="Times New Roman" panose="02020603050405020304" pitchFamily="18" charset="0"/>
              </a:rPr>
              <a:t>10. İki önerme ve bir sonuçtan oluşan bir çıkarım doğruluk tablosu aracılığıyla denetlenecektir. Bu işlem için önermelerin hangi eklem ile bir araya getirilerek doğruluk değerlerinin incelenmesi gerekir?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ise                                      b. ve                            c. veya</a:t>
            </a:r>
          </a:p>
          <a:p>
            <a:r>
              <a:rPr lang="tr-TR" sz="1800" b="0" i="0" dirty="0">
                <a:solidFill>
                  <a:srgbClr val="000000"/>
                </a:solidFill>
                <a:effectLst/>
                <a:latin typeface="Times New Roman" panose="02020603050405020304" pitchFamily="18" charset="0"/>
              </a:rPr>
              <a:t>d. ancak ve ancak</a:t>
            </a:r>
            <a:r>
              <a:rPr lang="tr-TR" dirty="0"/>
              <a:t>                      </a:t>
            </a:r>
            <a:r>
              <a:rPr lang="tr-TR" sz="1800" b="0" i="0" dirty="0">
                <a:solidFill>
                  <a:srgbClr val="000000"/>
                </a:solidFill>
                <a:effectLst/>
                <a:latin typeface="Times New Roman" panose="02020603050405020304" pitchFamily="18" charset="0"/>
              </a:rPr>
              <a:t>e. değil</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4276324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16152" y="841248"/>
            <a:ext cx="10195560" cy="5078313"/>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3. </a:t>
            </a:r>
            <a:r>
              <a:rPr lang="tr-TR" sz="1800" b="1" i="0">
                <a:solidFill>
                  <a:srgbClr val="000000"/>
                </a:solidFill>
                <a:effectLst/>
                <a:latin typeface="Times New Roman" panose="02020603050405020304" pitchFamily="18" charset="0"/>
              </a:rPr>
              <a:t>QUINE YÖNTEMİ</a:t>
            </a:r>
            <a:r>
              <a:rPr lang="tr-TR"/>
              <a:t> </a:t>
            </a:r>
            <a:br>
              <a:rPr lang="tr-TR"/>
            </a:br>
            <a:r>
              <a:rPr lang="tr-TR"/>
              <a:t> </a:t>
            </a:r>
            <a:r>
              <a:rPr lang="tr-TR" sz="1800" b="1" i="0">
                <a:solidFill>
                  <a:srgbClr val="000000"/>
                </a:solidFill>
                <a:effectLst/>
                <a:latin typeface="Times New Roman" panose="02020603050405020304" pitchFamily="18" charset="0"/>
              </a:rPr>
              <a:t>Giriş</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bölümde, önermelerin geçerlilik, tutarlılık ve özdeşlikleri, doğruluk tablosu yöntemiyle denetlenecektir.</a:t>
            </a:r>
          </a:p>
          <a:p>
            <a:r>
              <a:rPr lang="tr-TR" sz="1800" b="0" i="0" dirty="0">
                <a:solidFill>
                  <a:srgbClr val="000000"/>
                </a:solidFill>
                <a:effectLst/>
                <a:latin typeface="Times New Roman" panose="02020603050405020304" pitchFamily="18" charset="0"/>
              </a:rPr>
              <a:t>Bir çıkarımda öncül adını verdiğimiz önermeler ile sonuç önermesi arasındaki ilişkinin denetlenmesi için öncüller birbirine (ve) eklemiyle, sonuç önermesi öncüller kısmına (ise) eklemiyle bağlanır. Amaç, öncüllerin birlikte aldığı doğruluk değeri ile sonuç önermesinin doğruluk değeri arasındaki ilişkiyi görebilmektir.</a:t>
            </a:r>
          </a:p>
          <a:p>
            <a:r>
              <a:rPr lang="tr-TR" sz="1800" b="0" i="0" dirty="0">
                <a:solidFill>
                  <a:srgbClr val="000000"/>
                </a:solidFill>
                <a:effectLst/>
                <a:latin typeface="Times New Roman" panose="02020603050405020304" pitchFamily="18" charset="0"/>
              </a:rPr>
              <a:t>Ortaya çıkan bileşik önermenin yani </a:t>
            </a:r>
            <a:r>
              <a:rPr lang="tr-TR" sz="1800" b="1" i="0" dirty="0">
                <a:solidFill>
                  <a:srgbClr val="000000"/>
                </a:solidFill>
                <a:effectLst/>
                <a:latin typeface="Times New Roman" panose="02020603050405020304" pitchFamily="18" charset="0"/>
              </a:rPr>
              <a:t>çıkarım</a:t>
            </a:r>
            <a:r>
              <a:rPr lang="tr-TR" sz="1800" b="0" i="0" dirty="0">
                <a:solidFill>
                  <a:srgbClr val="000000"/>
                </a:solidFill>
                <a:effectLst/>
                <a:latin typeface="Times New Roman" panose="02020603050405020304" pitchFamily="18" charset="0"/>
              </a:rPr>
              <a:t>ın sonuç değerlerini veren sütun doğal olarak ana eklem olan (ise) sütunudur. Eğer bu sütun hep “doğru” değerlerinden oluşuyorsa, bu durum </a:t>
            </a:r>
            <a:r>
              <a:rPr lang="tr-TR" sz="1800" b="1" i="0" dirty="0">
                <a:solidFill>
                  <a:srgbClr val="000000"/>
                </a:solidFill>
                <a:effectLst/>
                <a:latin typeface="Times New Roman" panose="02020603050405020304" pitchFamily="18" charset="0"/>
              </a:rPr>
              <a:t>çıkarım</a:t>
            </a:r>
            <a:r>
              <a:rPr lang="tr-TR" sz="1800" b="0" i="0" dirty="0">
                <a:solidFill>
                  <a:srgbClr val="000000"/>
                </a:solidFill>
                <a:effectLst/>
                <a:latin typeface="Times New Roman" panose="02020603050405020304" pitchFamily="18" charset="0"/>
              </a:rPr>
              <a:t>ın </a:t>
            </a:r>
            <a:r>
              <a:rPr lang="tr-TR" sz="1800" b="1" i="0" dirty="0">
                <a:solidFill>
                  <a:srgbClr val="000000"/>
                </a:solidFill>
                <a:effectLst/>
                <a:latin typeface="Times New Roman" panose="02020603050405020304" pitchFamily="18" charset="0"/>
              </a:rPr>
              <a:t>geçerli </a:t>
            </a:r>
            <a:r>
              <a:rPr lang="tr-TR" sz="1800" b="0" i="0" dirty="0">
                <a:solidFill>
                  <a:srgbClr val="000000"/>
                </a:solidFill>
                <a:effectLst/>
                <a:latin typeface="Times New Roman" panose="02020603050405020304" pitchFamily="18" charset="0"/>
              </a:rPr>
              <a:t>olması anlamına gelir.</a:t>
            </a:r>
            <a:r>
              <a:rPr lang="tr-TR" dirty="0"/>
              <a:t> </a:t>
            </a:r>
            <a:br>
              <a:rPr lang="tr-TR" dirty="0"/>
            </a:br>
            <a:r>
              <a:rPr lang="tr-TR" sz="1800" b="0" i="0" dirty="0">
                <a:solidFill>
                  <a:srgbClr val="000000"/>
                </a:solidFill>
                <a:effectLst/>
                <a:latin typeface="Times New Roman" panose="02020603050405020304" pitchFamily="18" charset="0"/>
              </a:rPr>
              <a:t>Fakat bu sütun en az bir tane “yanlış” değeri içeriyorsa, </a:t>
            </a:r>
            <a:r>
              <a:rPr lang="tr-TR" sz="1800" b="1" i="0" dirty="0">
                <a:solidFill>
                  <a:srgbClr val="000000"/>
                </a:solidFill>
                <a:effectLst/>
                <a:latin typeface="Times New Roman" panose="02020603050405020304" pitchFamily="18" charset="0"/>
              </a:rPr>
              <a:t>çıkarım </a:t>
            </a:r>
            <a:r>
              <a:rPr lang="tr-TR" sz="1800" b="1" i="0" dirty="0" err="1">
                <a:solidFill>
                  <a:srgbClr val="000000"/>
                </a:solidFill>
                <a:effectLst/>
                <a:latin typeface="Times New Roman" panose="02020603050405020304" pitchFamily="18" charset="0"/>
              </a:rPr>
              <a:t>geçersiz</a:t>
            </a:r>
            <a:r>
              <a:rPr lang="tr-TR" sz="1800" b="0" i="0" dirty="0" err="1">
                <a:solidFill>
                  <a:srgbClr val="000000"/>
                </a:solidFill>
                <a:effectLst/>
                <a:latin typeface="Times New Roman" panose="02020603050405020304" pitchFamily="18" charset="0"/>
              </a:rPr>
              <a:t>’dir</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İlgili sütunda en az bir tane “doğru” değeri varsa, </a:t>
            </a:r>
            <a:r>
              <a:rPr lang="tr-TR" sz="1800" b="1" i="0" dirty="0">
                <a:solidFill>
                  <a:srgbClr val="000000"/>
                </a:solidFill>
                <a:effectLst/>
                <a:latin typeface="Times New Roman" panose="02020603050405020304" pitchFamily="18" charset="0"/>
              </a:rPr>
              <a:t>çıkarım</a:t>
            </a:r>
            <a:r>
              <a:rPr lang="tr-TR" sz="1800" b="0" i="0" dirty="0">
                <a:solidFill>
                  <a:srgbClr val="000000"/>
                </a:solidFill>
                <a:effectLst/>
                <a:latin typeface="Times New Roman" panose="02020603050405020304" pitchFamily="18" charset="0"/>
              </a:rPr>
              <a:t>ın </a:t>
            </a:r>
            <a:r>
              <a:rPr lang="tr-TR" sz="1800" b="1" i="0" dirty="0">
                <a:solidFill>
                  <a:srgbClr val="000000"/>
                </a:solidFill>
                <a:effectLst/>
                <a:latin typeface="Times New Roman" panose="02020603050405020304" pitchFamily="18" charset="0"/>
              </a:rPr>
              <a:t>tutarlı </a:t>
            </a:r>
            <a:r>
              <a:rPr lang="tr-TR" sz="1800" b="0" i="0" dirty="0">
                <a:solidFill>
                  <a:srgbClr val="000000"/>
                </a:solidFill>
                <a:effectLst/>
                <a:latin typeface="Times New Roman" panose="02020603050405020304" pitchFamily="18" charset="0"/>
              </a:rPr>
              <a:t>olduğu anlaşılır.</a:t>
            </a:r>
          </a:p>
          <a:p>
            <a:r>
              <a:rPr lang="tr-TR" sz="1800" b="0" i="0" dirty="0">
                <a:solidFill>
                  <a:srgbClr val="000000"/>
                </a:solidFill>
                <a:effectLst/>
                <a:latin typeface="Times New Roman" panose="02020603050405020304" pitchFamily="18" charset="0"/>
              </a:rPr>
              <a:t>Eğer ilgili sütunda hiç “doğru” değeri yoksa, bu durumda </a:t>
            </a:r>
            <a:r>
              <a:rPr lang="tr-TR" sz="1800" b="1" i="0" dirty="0">
                <a:solidFill>
                  <a:srgbClr val="000000"/>
                </a:solidFill>
                <a:effectLst/>
                <a:latin typeface="Times New Roman" panose="02020603050405020304" pitchFamily="18" charset="0"/>
              </a:rPr>
              <a:t>çıkarım</a:t>
            </a:r>
            <a:r>
              <a:rPr lang="tr-TR" sz="1800" b="0" i="0" dirty="0">
                <a:solidFill>
                  <a:srgbClr val="000000"/>
                </a:solidFill>
                <a:effectLst/>
                <a:latin typeface="Times New Roman" panose="02020603050405020304" pitchFamily="18" charset="0"/>
              </a:rPr>
              <a:t>ın </a:t>
            </a:r>
            <a:r>
              <a:rPr lang="tr-TR" sz="1800" b="1" i="0" dirty="0">
                <a:solidFill>
                  <a:srgbClr val="000000"/>
                </a:solidFill>
                <a:effectLst/>
                <a:latin typeface="Times New Roman" panose="02020603050405020304" pitchFamily="18" charset="0"/>
              </a:rPr>
              <a:t>geçersiz ve tutarsız </a:t>
            </a:r>
            <a:r>
              <a:rPr lang="tr-TR" sz="1800" b="0" i="0" dirty="0">
                <a:solidFill>
                  <a:srgbClr val="000000"/>
                </a:solidFill>
                <a:effectLst/>
                <a:latin typeface="Times New Roman" panose="02020603050405020304" pitchFamily="18" charset="0"/>
              </a:rPr>
              <a:t>olduğunu söylemek gerekir.</a:t>
            </a:r>
            <a:r>
              <a:rPr lang="tr-TR" dirty="0"/>
              <a:t> </a:t>
            </a:r>
            <a:br>
              <a:rPr lang="tr-TR" dirty="0"/>
            </a:br>
            <a:endParaRPr lang="tr-TR" dirty="0">
              <a:solidFill>
                <a:srgbClr val="000000"/>
              </a:solidFill>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3049361" y="2828836"/>
            <a:ext cx="6098720" cy="646331"/>
          </a:xfrm>
          <a:prstGeom prst="rect">
            <a:avLst/>
          </a:prstGeom>
          <a:noFill/>
        </p:spPr>
        <p:txBody>
          <a:bodyPr wrap="square">
            <a:spAutoFit/>
          </a:bodyPr>
          <a:lstStyle/>
          <a:p>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612648" y="585217"/>
            <a:ext cx="10866338" cy="507831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Özdeşlik </a:t>
            </a:r>
            <a:r>
              <a:rPr lang="tr-TR" sz="1800" b="0" i="0" dirty="0">
                <a:solidFill>
                  <a:srgbClr val="000000"/>
                </a:solidFill>
                <a:effectLst/>
                <a:latin typeface="Times New Roman" panose="02020603050405020304" pitchFamily="18" charset="0"/>
              </a:rPr>
              <a:t>denetlemesi iki ayrı önerme arasında yapılan bir denetleme türüdür. İki önermenin özdeş olup olmadıklarının anlaşılması için aralarına (ancak ve ancak) eklemi konulur. Ortaya çıkan bileşik önermenin ana eklemi olan bu (ancak ve ancak)’</a:t>
            </a:r>
            <a:r>
              <a:rPr lang="tr-TR" sz="1800" b="0" i="0" dirty="0" err="1">
                <a:solidFill>
                  <a:srgbClr val="000000"/>
                </a:solidFill>
                <a:effectLst/>
                <a:latin typeface="Times New Roman" panose="02020603050405020304" pitchFamily="18" charset="0"/>
              </a:rPr>
              <a:t>ın</a:t>
            </a:r>
            <a:r>
              <a:rPr lang="tr-TR" sz="1800" b="0" i="0" dirty="0">
                <a:solidFill>
                  <a:srgbClr val="000000"/>
                </a:solidFill>
                <a:effectLst/>
                <a:latin typeface="Times New Roman" panose="02020603050405020304" pitchFamily="18" charset="0"/>
              </a:rPr>
              <a:t> doğruluk sütunu bütün satırlarda “doğru” değeri alıyorsa söz konusu iki önermenin </a:t>
            </a:r>
            <a:r>
              <a:rPr lang="tr-TR" sz="1800" b="1" i="0" dirty="0">
                <a:solidFill>
                  <a:srgbClr val="000000"/>
                </a:solidFill>
                <a:effectLst/>
                <a:latin typeface="Times New Roman" panose="02020603050405020304" pitchFamily="18" charset="0"/>
              </a:rPr>
              <a:t>özdeş </a:t>
            </a:r>
            <a:r>
              <a:rPr lang="tr-TR" sz="1800" b="0" i="0" dirty="0">
                <a:solidFill>
                  <a:srgbClr val="000000"/>
                </a:solidFill>
                <a:effectLst/>
                <a:latin typeface="Times New Roman" panose="02020603050405020304" pitchFamily="18" charset="0"/>
              </a:rPr>
              <a:t>olduklarına hükmedilir; diğer durumlarda bu iki önerme </a:t>
            </a:r>
            <a:r>
              <a:rPr lang="tr-TR" sz="1800" b="1" i="0" dirty="0">
                <a:solidFill>
                  <a:srgbClr val="000000"/>
                </a:solidFill>
                <a:effectLst/>
                <a:latin typeface="Times New Roman" panose="02020603050405020304" pitchFamily="18" charset="0"/>
              </a:rPr>
              <a:t>özdeş değildir </a:t>
            </a:r>
            <a:r>
              <a:rPr lang="tr-TR" sz="1800" b="0" i="0" dirty="0">
                <a:solidFill>
                  <a:srgbClr val="000000"/>
                </a:solidFill>
                <a:effectLst/>
                <a:latin typeface="Times New Roman" panose="02020603050405020304" pitchFamily="18" charset="0"/>
              </a:rPr>
              <a:t>denir.</a:t>
            </a:r>
            <a:r>
              <a:rPr lang="tr-TR" dirty="0"/>
              <a:t> </a:t>
            </a:r>
            <a:br>
              <a:rPr lang="tr-TR" dirty="0"/>
            </a:br>
            <a:endParaRPr lang="tr-TR"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 ÖNERMELERİN GEÇERLİLİK, TUTARLILIK VE ÖZDEŞLİKLERİNİN DOĞRULUK TABLOSU YÖNTEMİYLE DENETLENMESİ </a:t>
            </a:r>
          </a:p>
          <a:p>
            <a:r>
              <a:rPr lang="tr-TR" sz="1800" b="1" i="0" dirty="0">
                <a:solidFill>
                  <a:srgbClr val="000000"/>
                </a:solidFill>
                <a:effectLst/>
                <a:latin typeface="Times New Roman" panose="02020603050405020304" pitchFamily="18" charset="0"/>
              </a:rPr>
              <a:t> Denetleme Yöntemleri</a:t>
            </a:r>
            <a:r>
              <a:rPr lang="tr-TR" dirty="0"/>
              <a:t> </a:t>
            </a:r>
          </a:p>
          <a:p>
            <a:endParaRPr lang="tr-TR" dirty="0"/>
          </a:p>
          <a:p>
            <a:r>
              <a:rPr lang="tr-TR" sz="1800" b="0" i="0" dirty="0">
                <a:solidFill>
                  <a:srgbClr val="000000"/>
                </a:solidFill>
                <a:effectLst/>
                <a:latin typeface="Times New Roman" panose="02020603050405020304" pitchFamily="18" charset="0"/>
              </a:rPr>
              <a:t>Önermeler mantığının başlıca konusu basit önermelerin mantıksal eklemler yardımıyla bir araya getirilmesiyle ortaya çıkan ve doğrudan ya da dolaylı çıkarım (tek bir önermeden eşdeğeri olan başka bir önermeye geçme “doğrudan çıkarım”, birden fazla önermeden hareketle sonuç elde etme ise “dolaylı çıkarım” olarak adlandırılır) olarak adlandırılan bileşik önermelerin, bir takım denetleme yöntemleriyle doğruluk değerlerini belirlemek, bu sonuç değerleri üzerinden geçerlilik ve tutarlılıklarını yorumlamaktır. İki ya da daha fazla önermenin özdeş olup olmadıklarını belirlemek de bir diğer denetleme işlemidir.</a:t>
            </a:r>
            <a:r>
              <a:rPr lang="tr-TR" dirty="0"/>
              <a:t> </a:t>
            </a: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618630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Herhangi bir ifadenin “geçerli” olması onun tüm doğruluk durumları için “doğru” değeri alması, “tutarlı” olması ise en az bir doğruluk durumu için “doğru” olması anlamına gelir. Bu şartları sağlamayan ifadeler ilki için geçersiz ikincisi için tutarsız olarak adlandırılırlar. Geçerlilik ve tutarlılık söz konusu edildiğinde, bir ifade için dört farklı mümkün durumdan bahsedilebilir:</a:t>
            </a:r>
          </a:p>
          <a:p>
            <a:r>
              <a:rPr lang="tr-TR" sz="1800" b="0" i="0" dirty="0">
                <a:solidFill>
                  <a:srgbClr val="000000"/>
                </a:solidFill>
                <a:effectLst/>
                <a:latin typeface="Times New Roman" panose="02020603050405020304" pitchFamily="18" charset="0"/>
              </a:rPr>
              <a:t>Geçerlilik ve tutarlılık,</a:t>
            </a:r>
          </a:p>
          <a:p>
            <a:r>
              <a:rPr lang="tr-TR" sz="1800" b="0" i="0" dirty="0">
                <a:solidFill>
                  <a:srgbClr val="000000"/>
                </a:solidFill>
                <a:effectLst/>
                <a:latin typeface="Times New Roman" panose="02020603050405020304" pitchFamily="18" charset="0"/>
              </a:rPr>
              <a:t>Geçerlilik ve tutarsızlık,</a:t>
            </a:r>
          </a:p>
          <a:p>
            <a:r>
              <a:rPr lang="tr-TR" sz="1800" b="0" i="0" dirty="0">
                <a:solidFill>
                  <a:srgbClr val="000000"/>
                </a:solidFill>
                <a:effectLst/>
                <a:latin typeface="Times New Roman" panose="02020603050405020304" pitchFamily="18" charset="0"/>
              </a:rPr>
              <a:t>Geçersizlik ve tutarlılık,</a:t>
            </a:r>
          </a:p>
          <a:p>
            <a:r>
              <a:rPr lang="tr-TR" sz="1800" b="0" i="0" dirty="0">
                <a:solidFill>
                  <a:srgbClr val="000000"/>
                </a:solidFill>
                <a:effectLst/>
                <a:latin typeface="Times New Roman" panose="02020603050405020304" pitchFamily="18" charset="0"/>
              </a:rPr>
              <a:t>Geçersizlik ve tutarsızlık</a:t>
            </a:r>
            <a:r>
              <a:rPr lang="tr-TR" dirty="0"/>
              <a:t> </a:t>
            </a:r>
          </a:p>
          <a:p>
            <a:br>
              <a:rPr lang="tr-TR" dirty="0"/>
            </a:br>
            <a:r>
              <a:rPr lang="tr-TR" sz="1800" b="0" i="0" dirty="0">
                <a:solidFill>
                  <a:srgbClr val="000000"/>
                </a:solidFill>
                <a:effectLst/>
                <a:latin typeface="Times New Roman" panose="02020603050405020304" pitchFamily="18" charset="0"/>
              </a:rPr>
              <a:t>Ancak bu dört mümkün durumdan ikincisini oluşturan geçerlilik ile tutarsızlık, yukarıda verdiğimiz tanımları itibariyle “bağdaşmaz” oldukları yani bir arada bulunamayacak bir ikili oluşturdukları için geriye yorumlayabileceğimiz üç mümkün durum kalmaktadır. Buna göre bir ifade,</a:t>
            </a:r>
          </a:p>
          <a:p>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Tüm doğruluk durumları için “doğru” değeri alıyorsa “geçerli ve tutarlı”,</a:t>
            </a:r>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En az bir durumda “doğru” ve en az bir durumda “yanlış” değeri alıyorsa “geçersiz ama tutarlı”,</a:t>
            </a:r>
          </a:p>
          <a:p>
            <a:r>
              <a:rPr lang="tr-TR" sz="1800" b="1" i="0" dirty="0">
                <a:solidFill>
                  <a:srgbClr val="000000"/>
                </a:solidFill>
                <a:effectLst/>
                <a:latin typeface="Times New Roman" panose="02020603050405020304" pitchFamily="18" charset="0"/>
              </a:rPr>
              <a:t>3. </a:t>
            </a:r>
            <a:r>
              <a:rPr lang="tr-TR" sz="1800" b="0" i="0" dirty="0">
                <a:solidFill>
                  <a:srgbClr val="000000"/>
                </a:solidFill>
                <a:effectLst/>
                <a:latin typeface="Times New Roman" panose="02020603050405020304" pitchFamily="18" charset="0"/>
              </a:rPr>
              <a:t>Hiçbir durumda “doğru” değeri almıyorsa yani tüm durumlarda “yanlış” değeri alıyorsa “geçersiz ve tutarsız” olur.</a:t>
            </a:r>
            <a:r>
              <a:rPr lang="tr-TR" dirty="0"/>
              <a:t> </a:t>
            </a:r>
            <a:br>
              <a:rPr lang="tr-TR" dirty="0"/>
            </a:br>
            <a:br>
              <a:rPr lang="tr-TR" dirty="0"/>
            </a:br>
            <a:br>
              <a:rPr lang="tr-TR" dirty="0"/>
            </a:br>
            <a:endParaRPr lang="tr-TR" sz="1800" b="0" i="0" dirty="0">
              <a:solidFill>
                <a:srgbClr val="000000"/>
              </a:solidFill>
              <a:effectLst/>
              <a:latin typeface="Times New Roman" panose="02020603050405020304" pitchFamily="18" charset="0"/>
            </a:endParaRPr>
          </a:p>
          <a:p>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1252728" y="73152"/>
            <a:ext cx="9281160" cy="6247864"/>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Doğruluk Tablosu Yöntemi</a:t>
            </a:r>
          </a:p>
          <a:p>
            <a:r>
              <a:rPr lang="tr-TR" sz="1800" b="0" i="0" dirty="0">
                <a:solidFill>
                  <a:srgbClr val="000000"/>
                </a:solidFill>
                <a:effectLst/>
                <a:latin typeface="Times New Roman" panose="02020603050405020304" pitchFamily="18" charset="0"/>
              </a:rPr>
              <a:t>Modern mantıkta, herhangi bir ifadenin geçerlilik ve tutarlılık denetlemesini yapmak için kullanılan yöntemlerden birisi olan “doğruluk tablosu yöntemi” şu şekilde uygulanır:</a:t>
            </a:r>
            <a:r>
              <a:rPr lang="tr-TR" sz="2000" dirty="0"/>
              <a:t> </a:t>
            </a:r>
            <a:br>
              <a:rPr lang="tr-TR" sz="2000" dirty="0"/>
            </a:br>
            <a:r>
              <a:rPr lang="tr-TR" sz="1800" b="1" i="0" dirty="0">
                <a:solidFill>
                  <a:srgbClr val="000000"/>
                </a:solidFill>
                <a:effectLst/>
                <a:latin typeface="Times New Roman" panose="02020603050405020304" pitchFamily="18" charset="0"/>
              </a:rPr>
              <a:t>          </a:t>
            </a:r>
          </a:p>
          <a:p>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Bileşik ifadeyi oluşturan bileşenlerin doğruluk değerleri birinci bölümdeki </a:t>
            </a:r>
            <a:r>
              <a:rPr lang="tr-TR" sz="1800" b="1" i="0" dirty="0">
                <a:solidFill>
                  <a:srgbClr val="000000"/>
                </a:solidFill>
                <a:effectLst/>
                <a:latin typeface="Times New Roman" panose="02020603050405020304" pitchFamily="18" charset="0"/>
              </a:rPr>
              <a:t>tablo 7</a:t>
            </a:r>
            <a:r>
              <a:rPr lang="tr-TR" sz="1800" b="0" i="0" dirty="0">
                <a:solidFill>
                  <a:srgbClr val="000000"/>
                </a:solidFill>
                <a:effectLst/>
                <a:latin typeface="Times New Roman" panose="02020603050405020304" pitchFamily="18" charset="0"/>
              </a:rPr>
              <a:t>’de gösterildiği şekilde yazılır,</a:t>
            </a:r>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Birinci bölümdeki </a:t>
            </a:r>
            <a:r>
              <a:rPr lang="tr-TR" sz="1800" b="1" i="0" dirty="0">
                <a:solidFill>
                  <a:srgbClr val="000000"/>
                </a:solidFill>
                <a:effectLst/>
                <a:latin typeface="Times New Roman" panose="02020603050405020304" pitchFamily="18" charset="0"/>
              </a:rPr>
              <a:t>tablo 13</a:t>
            </a:r>
            <a:r>
              <a:rPr lang="tr-TR" sz="1800" b="0" i="0" dirty="0">
                <a:solidFill>
                  <a:srgbClr val="000000"/>
                </a:solidFill>
                <a:effectLst/>
                <a:latin typeface="Times New Roman" panose="02020603050405020304" pitchFamily="18" charset="0"/>
              </a:rPr>
              <a:t>’ye göre bileşenler arasındaki eklemlerin sağladığı doğruluk değerleri belirlenir,</a:t>
            </a:r>
          </a:p>
          <a:p>
            <a:r>
              <a:rPr lang="tr-TR" sz="1800" b="1" i="0" dirty="0">
                <a:solidFill>
                  <a:srgbClr val="000000"/>
                </a:solidFill>
                <a:effectLst/>
                <a:latin typeface="Times New Roman" panose="02020603050405020304" pitchFamily="18" charset="0"/>
              </a:rPr>
              <a:t>3. </a:t>
            </a:r>
            <a:r>
              <a:rPr lang="tr-TR" sz="1800" b="0" i="0" dirty="0">
                <a:solidFill>
                  <a:srgbClr val="000000"/>
                </a:solidFill>
                <a:effectLst/>
                <a:latin typeface="Times New Roman" panose="02020603050405020304" pitchFamily="18" charset="0"/>
              </a:rPr>
              <a:t>Sonuç olarak ifadenin “ana </a:t>
            </a:r>
            <a:r>
              <a:rPr lang="tr-TR" sz="1800" b="0" i="0" dirty="0" err="1">
                <a:solidFill>
                  <a:srgbClr val="000000"/>
                </a:solidFill>
                <a:effectLst/>
                <a:latin typeface="Times New Roman" panose="02020603050405020304" pitchFamily="18" charset="0"/>
              </a:rPr>
              <a:t>eklem”inin</a:t>
            </a:r>
            <a:r>
              <a:rPr lang="tr-TR" sz="1800" b="0" i="0" dirty="0">
                <a:solidFill>
                  <a:srgbClr val="000000"/>
                </a:solidFill>
                <a:effectLst/>
                <a:latin typeface="Times New Roman" panose="02020603050405020304" pitchFamily="18" charset="0"/>
              </a:rPr>
              <a:t> verdiği doğruluk değerleri yorumlanır.</a:t>
            </a:r>
            <a:r>
              <a:rPr lang="tr-TR" dirty="0"/>
              <a:t> </a:t>
            </a:r>
            <a:br>
              <a:rPr lang="tr-TR" dirty="0"/>
            </a:br>
            <a:r>
              <a:rPr lang="tr-TR" dirty="0"/>
              <a:t>          Tablo 7                                                                                           Tablo 13</a:t>
            </a:r>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b="1" dirty="0">
                <a:solidFill>
                  <a:srgbClr val="000000"/>
                </a:solidFill>
                <a:latin typeface="Times New Roman" panose="02020603050405020304" pitchFamily="18" charset="0"/>
              </a:rPr>
              <a:t>         </a:t>
            </a:r>
          </a:p>
          <a:p>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                                                                 </a:t>
            </a:r>
            <a:br>
              <a:rPr lang="tr-TR" dirty="0"/>
            </a:br>
            <a:endParaRPr lang="tr-TR" dirty="0"/>
          </a:p>
        </p:txBody>
      </p:sp>
      <p:pic>
        <p:nvPicPr>
          <p:cNvPr id="7" name="Resim 6">
            <a:extLst>
              <a:ext uri="{FF2B5EF4-FFF2-40B4-BE49-F238E27FC236}">
                <a16:creationId xmlns:a16="http://schemas.microsoft.com/office/drawing/2014/main" id="{37276AA6-75DC-7605-005F-D72497CFD358}"/>
              </a:ext>
            </a:extLst>
          </p:cNvPr>
          <p:cNvPicPr>
            <a:picLocks noChangeAspect="1"/>
          </p:cNvPicPr>
          <p:nvPr/>
        </p:nvPicPr>
        <p:blipFill>
          <a:blip r:embed="rId2"/>
          <a:stretch>
            <a:fillRect/>
          </a:stretch>
        </p:blipFill>
        <p:spPr>
          <a:xfrm>
            <a:off x="4689539" y="3197084"/>
            <a:ext cx="4771454" cy="1585379"/>
          </a:xfrm>
          <a:prstGeom prst="rect">
            <a:avLst/>
          </a:prstGeom>
        </p:spPr>
      </p:pic>
      <p:pic>
        <p:nvPicPr>
          <p:cNvPr id="9" name="Resim 8">
            <a:extLst>
              <a:ext uri="{FF2B5EF4-FFF2-40B4-BE49-F238E27FC236}">
                <a16:creationId xmlns:a16="http://schemas.microsoft.com/office/drawing/2014/main" id="{E3EF6B5C-5A9C-6B33-BCA6-11D8DFB75D10}"/>
              </a:ext>
            </a:extLst>
          </p:cNvPr>
          <p:cNvPicPr>
            <a:picLocks noChangeAspect="1"/>
          </p:cNvPicPr>
          <p:nvPr/>
        </p:nvPicPr>
        <p:blipFill>
          <a:blip r:embed="rId3"/>
          <a:stretch>
            <a:fillRect/>
          </a:stretch>
        </p:blipFill>
        <p:spPr>
          <a:xfrm>
            <a:off x="1658112" y="3262386"/>
            <a:ext cx="1371447" cy="3040154"/>
          </a:xfrm>
          <a:prstGeom prst="rect">
            <a:avLst/>
          </a:prstGeom>
        </p:spPr>
      </p:pic>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722376" y="155448"/>
            <a:ext cx="10241280" cy="4801314"/>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Bileşik ifadelerde kullanılan parantezlerin işlevi matematiktekinden farksızdır. İşlem sırası en özel parantezli bileşenden en genel parantezli bileşene doğru olmalıdır. Aşağıda önerme denetlemesi örneğindeki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bileşik önermesinin “</a:t>
            </a:r>
            <a:r>
              <a:rPr lang="tr-TR" sz="1800" b="0" i="0" dirty="0" err="1">
                <a:solidFill>
                  <a:srgbClr val="000000"/>
                </a:solidFill>
                <a:effectLst/>
                <a:latin typeface="Times New Roman" panose="02020603050405020304" pitchFamily="18" charset="0"/>
              </a:rPr>
              <a:t>değil”inin</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sembolü ile gösterildiğine dikkat edilmelidir. “</a:t>
            </a:r>
            <a:r>
              <a:rPr lang="tr-TR" sz="1800" b="0" i="0" dirty="0" err="1">
                <a:solidFill>
                  <a:srgbClr val="000000"/>
                </a:solidFill>
                <a:effectLst/>
                <a:latin typeface="Times New Roman" panose="02020603050405020304" pitchFamily="18" charset="0"/>
              </a:rPr>
              <a:t>rı</a:t>
            </a:r>
            <a:r>
              <a:rPr lang="tr-TR" sz="1800" b="0" i="0" dirty="0">
                <a:solidFill>
                  <a:srgbClr val="000000"/>
                </a:solidFill>
                <a:effectLst/>
                <a:latin typeface="Times New Roman" panose="02020603050405020304" pitchFamily="18" charset="0"/>
              </a:rPr>
              <a:t>” önermesinin doğruluk değerleri sütunu </a:t>
            </a:r>
            <a:r>
              <a:rPr lang="tr-TR" sz="1800" b="1" i="0" dirty="0">
                <a:solidFill>
                  <a:srgbClr val="000000"/>
                </a:solidFill>
                <a:effectLst/>
                <a:latin typeface="Times New Roman" panose="02020603050405020304" pitchFamily="18" charset="0"/>
              </a:rPr>
              <a:t>tablo 7</a:t>
            </a:r>
            <a:r>
              <a:rPr lang="tr-TR" sz="1800" b="0" i="0" dirty="0">
                <a:solidFill>
                  <a:srgbClr val="000000"/>
                </a:solidFill>
                <a:effectLst/>
                <a:latin typeface="Times New Roman" panose="02020603050405020304" pitchFamily="18" charset="0"/>
              </a:rPr>
              <a:t>’ye göre kolayca düzenlenebilir ancak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ifadesinin doğruluk sütunu ancak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ifadesinin doğruluk sütunu belirlendikten sonra tespit edilebilir. Örnek denetlemelerde işlem sıralamasının anlaşılabilmesi için adım adım gösterim yapılmıştır. Elbette örneğin yapısına bağlı olarak adım sayısı artıp eksilebilir. İşlemlerin rahat takip edilebilmesi içinse tespiti yapılan sütunların doğruluk değerleri koyu yazılmış, bu değerleri sağlayan işlemlerin hangi sütunlar arasında olduğu ok işaretleriyle gösterilmiştir.</a:t>
            </a:r>
            <a:r>
              <a:rPr lang="tr-TR" dirty="0"/>
              <a:t> </a:t>
            </a:r>
          </a:p>
          <a:p>
            <a:pPr algn="just"/>
            <a:endParaRPr lang="tr-TR" dirty="0"/>
          </a:p>
          <a:p>
            <a:r>
              <a:rPr lang="tr-TR" sz="1800" b="1" i="0" dirty="0">
                <a:solidFill>
                  <a:srgbClr val="000000"/>
                </a:solidFill>
                <a:effectLst/>
                <a:latin typeface="Times New Roman" panose="02020603050405020304" pitchFamily="18" charset="0"/>
              </a:rPr>
              <a:t>Önerme Denetlemesi</a:t>
            </a:r>
          </a:p>
          <a:p>
            <a:r>
              <a:rPr lang="tr-TR" sz="1800" b="1" i="0" dirty="0">
                <a:solidFill>
                  <a:srgbClr val="000000"/>
                </a:solidFill>
                <a:effectLst/>
                <a:latin typeface="Times New Roman" panose="02020603050405020304" pitchFamily="18" charset="0"/>
              </a:rPr>
              <a:t>Örnek 1: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rı</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dirty="0"/>
              <a:t> </a:t>
            </a:r>
          </a:p>
          <a:p>
            <a:r>
              <a:rPr lang="tr-TR" dirty="0"/>
              <a:t>Çözüm:………</a:t>
            </a:r>
          </a:p>
          <a:p>
            <a:endParaRPr lang="tr-TR" dirty="0"/>
          </a:p>
          <a:p>
            <a:r>
              <a:rPr lang="tr-TR" sz="1800" b="0" i="0" dirty="0">
                <a:solidFill>
                  <a:srgbClr val="000000"/>
                </a:solidFill>
                <a:effectLst/>
                <a:latin typeface="Times New Roman" panose="02020603050405020304" pitchFamily="18" charset="0"/>
              </a:rPr>
              <a:t>Örnek ifadenin doğruluk değerlerini veren bu sütunun ilk satırı “yanlış”, geri kalan yedi satırı ise “doğru” değeri almıştır. O halde ifade en az bir “yanlış” değeri taşıdığından “geçersiz”, en az bir “doğru” değeri taşıdığı için “</a:t>
            </a:r>
            <a:r>
              <a:rPr lang="tr-TR" sz="1800" b="0" i="0" dirty="0" err="1">
                <a:solidFill>
                  <a:srgbClr val="000000"/>
                </a:solidFill>
                <a:effectLst/>
                <a:latin typeface="Times New Roman" panose="02020603050405020304" pitchFamily="18" charset="0"/>
              </a:rPr>
              <a:t>tutarlı”dır</a:t>
            </a:r>
            <a:r>
              <a:rPr lang="tr-TR" sz="1800" b="0" i="0" dirty="0">
                <a:solidFill>
                  <a:srgbClr val="000000"/>
                </a:solidFill>
                <a:effectLst/>
                <a:latin typeface="Times New Roman" panose="02020603050405020304" pitchFamily="18" charset="0"/>
              </a:rPr>
              <a:t>.</a:t>
            </a:r>
            <a:r>
              <a:rPr lang="tr-TR" dirty="0"/>
              <a:t> </a:t>
            </a:r>
            <a:br>
              <a:rPr lang="tr-TR" dirty="0"/>
            </a:br>
            <a:endParaRPr lang="tr-TR" dirty="0"/>
          </a:p>
        </p:txBody>
      </p:sp>
      <p:pic>
        <p:nvPicPr>
          <p:cNvPr id="5" name="Resim 4">
            <a:extLst>
              <a:ext uri="{FF2B5EF4-FFF2-40B4-BE49-F238E27FC236}">
                <a16:creationId xmlns:a16="http://schemas.microsoft.com/office/drawing/2014/main" id="{49B45454-00F8-8F9F-3EC2-AFBA4B4C1084}"/>
              </a:ext>
            </a:extLst>
          </p:cNvPr>
          <p:cNvPicPr>
            <a:picLocks noChangeAspect="1"/>
          </p:cNvPicPr>
          <p:nvPr/>
        </p:nvPicPr>
        <p:blipFill>
          <a:blip r:embed="rId2"/>
          <a:stretch>
            <a:fillRect/>
          </a:stretch>
        </p:blipFill>
        <p:spPr>
          <a:xfrm>
            <a:off x="10432330" y="3021711"/>
            <a:ext cx="422572" cy="2428113"/>
          </a:xfrm>
          <a:prstGeom prst="rect">
            <a:avLst/>
          </a:prstGeom>
        </p:spPr>
      </p:pic>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685800" y="603504"/>
            <a:ext cx="10195560" cy="4247317"/>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Kıyas Denetlemesi</a:t>
            </a:r>
          </a:p>
          <a:p>
            <a:pPr algn="just"/>
            <a:r>
              <a:rPr lang="tr-TR" sz="1800" b="0" i="0" dirty="0">
                <a:solidFill>
                  <a:srgbClr val="000000"/>
                </a:solidFill>
                <a:effectLst/>
                <a:latin typeface="Times New Roman" panose="02020603050405020304" pitchFamily="18" charset="0"/>
              </a:rPr>
              <a:t>“Kıyas”, daha önce de ifade edildiği üzere diğer tüm dolaylı çıkarımlar için bir zemin oluşturması nedeniyle geleneksel mantık için olduğu kadar modern mantık için de özel bir öneme sahiptir. Geleneksel gösterimi “A, B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C” olan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geçerlilik ve tutarlılığının modern mantıkta denetlenebilmesi için öncelikle bileşik bir önerme formuna dönüştürülmesi gerekmektedir. Buna göre “,”ün yerine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nın</a:t>
            </a:r>
            <a:r>
              <a:rPr lang="tr-TR" sz="1800" b="0" i="0" dirty="0">
                <a:solidFill>
                  <a:srgbClr val="000000"/>
                </a:solidFill>
                <a:effectLst/>
                <a:latin typeface="Times New Roman" panose="02020603050405020304" pitchFamily="18" charset="0"/>
              </a:rPr>
              <a:t> yerine ise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yazılmalıdır. “</a:t>
            </a:r>
            <a:r>
              <a:rPr lang="tr-TR" sz="1800" b="0" i="0" dirty="0" err="1">
                <a:solidFill>
                  <a:srgbClr val="000000"/>
                </a:solidFill>
                <a:effectLst/>
                <a:latin typeface="Times New Roman" panose="02020603050405020304" pitchFamily="18" charset="0"/>
              </a:rPr>
              <a:t>Kıyas”ı</a:t>
            </a:r>
            <a:r>
              <a:rPr lang="tr-TR" sz="1800" b="0" i="0" dirty="0">
                <a:solidFill>
                  <a:srgbClr val="000000"/>
                </a:solidFill>
                <a:effectLst/>
                <a:latin typeface="Times New Roman" panose="02020603050405020304" pitchFamily="18" charset="0"/>
              </a:rPr>
              <a:t> önerme formuna dönüştürürken öncüller kısmını paranteze almak, böylelikle öncüller ile sonuç önermesini birbirinden ayırmak ana eklemin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olduğunu göstermek açısından önemlidir.</a:t>
            </a:r>
          </a:p>
          <a:p>
            <a:pPr algn="just"/>
            <a:endParaRPr lang="tr-TR" dirty="0">
              <a:solidFill>
                <a:srgbClr val="000000"/>
              </a:solidFill>
              <a:latin typeface="Times New Roman" panose="02020603050405020304" pitchFamily="18" charset="0"/>
            </a:endParaRPr>
          </a:p>
          <a:p>
            <a:r>
              <a:rPr lang="tr-TR" dirty="0"/>
              <a:t> </a:t>
            </a:r>
            <a:r>
              <a:rPr lang="tr-TR" sz="1800" b="1" i="0" dirty="0">
                <a:solidFill>
                  <a:srgbClr val="000000"/>
                </a:solidFill>
                <a:effectLst/>
                <a:latin typeface="Times New Roman" panose="02020603050405020304" pitchFamily="18" charset="0"/>
              </a:rPr>
              <a:t>Örnek 2:</a:t>
            </a:r>
          </a:p>
          <a:p>
            <a:r>
              <a:rPr lang="tr-TR" sz="1800" b="1" i="0" dirty="0">
                <a:solidFill>
                  <a:srgbClr val="000000"/>
                </a:solidFill>
                <a:effectLst/>
                <a:latin typeface="Times New Roman" panose="02020603050405020304" pitchFamily="18" charset="0"/>
              </a:rPr>
              <a:t>     A            B              C</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şeklinde ifade edilen bir kıyasın önerme formu şu şekilde olacaktır: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dirty="0"/>
              <a:t> </a:t>
            </a: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5148072" cy="2031325"/>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Örnek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doğruluk değerlerini veren bu sütunun tüm satırları “doğru” değeri almıştır. O halde “kıyas” hem “geçerli” hem de “</a:t>
            </a:r>
            <a:r>
              <a:rPr lang="tr-TR" sz="1800" b="0" i="0" dirty="0" err="1">
                <a:solidFill>
                  <a:srgbClr val="000000"/>
                </a:solidFill>
                <a:effectLst/>
                <a:latin typeface="Times New Roman" panose="02020603050405020304" pitchFamily="18" charset="0"/>
              </a:rPr>
              <a:t>tutarlı”dır</a:t>
            </a:r>
            <a:r>
              <a:rPr lang="tr-TR" sz="1800" b="0" i="0" dirty="0">
                <a:solidFill>
                  <a:srgbClr val="000000"/>
                </a:solidFill>
                <a:effectLst/>
                <a:latin typeface="Times New Roman" panose="02020603050405020304" pitchFamily="18" charset="0"/>
              </a:rPr>
              <a:t>.</a:t>
            </a:r>
            <a:r>
              <a:rPr lang="tr-TR" dirty="0"/>
              <a:t> </a:t>
            </a:r>
            <a:br>
              <a:rPr lang="tr-TR" dirty="0"/>
            </a:br>
            <a:r>
              <a:rPr lang="tr-TR" dirty="0"/>
              <a:t> </a:t>
            </a:r>
            <a:br>
              <a:rPr lang="tr-TR" dirty="0"/>
            </a:br>
            <a:r>
              <a:rPr lang="tr-TR" dirty="0"/>
              <a:t> </a:t>
            </a:r>
            <a:br>
              <a:rPr lang="tr-TR" dirty="0"/>
            </a:br>
            <a:br>
              <a:rPr lang="tr-TR" dirty="0"/>
            </a:br>
            <a:endParaRPr lang="tr-TR" dirty="0"/>
          </a:p>
        </p:txBody>
      </p:sp>
      <p:pic>
        <p:nvPicPr>
          <p:cNvPr id="5" name="Resim 4">
            <a:extLst>
              <a:ext uri="{FF2B5EF4-FFF2-40B4-BE49-F238E27FC236}">
                <a16:creationId xmlns:a16="http://schemas.microsoft.com/office/drawing/2014/main" id="{C655E2E6-3155-4725-8AB8-3121D800FC6C}"/>
              </a:ext>
            </a:extLst>
          </p:cNvPr>
          <p:cNvPicPr>
            <a:picLocks noChangeAspect="1"/>
          </p:cNvPicPr>
          <p:nvPr/>
        </p:nvPicPr>
        <p:blipFill>
          <a:blip r:embed="rId2"/>
          <a:stretch>
            <a:fillRect/>
          </a:stretch>
        </p:blipFill>
        <p:spPr>
          <a:xfrm>
            <a:off x="6605016" y="233536"/>
            <a:ext cx="490627" cy="2025587"/>
          </a:xfrm>
          <a:prstGeom prst="rect">
            <a:avLst/>
          </a:prstGeom>
        </p:spPr>
      </p:pic>
      <p:sp>
        <p:nvSpPr>
          <p:cNvPr id="7" name="Metin kutusu 6">
            <a:extLst>
              <a:ext uri="{FF2B5EF4-FFF2-40B4-BE49-F238E27FC236}">
                <a16:creationId xmlns:a16="http://schemas.microsoft.com/office/drawing/2014/main" id="{08D21229-A180-5D41-4412-DE787FF5EDC7}"/>
              </a:ext>
            </a:extLst>
          </p:cNvPr>
          <p:cNvSpPr txBox="1"/>
          <p:nvPr/>
        </p:nvSpPr>
        <p:spPr>
          <a:xfrm>
            <a:off x="950976" y="2413338"/>
            <a:ext cx="9070848" cy="147732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Bir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doğruluk tablosu yöntemiyle geçerliliğinin ve tutarlılığının denetlenmesinde yapılacak işlemlerin, basit bir akıl yürütme ile biraz daha kısaltılabilmesi mümkündür. Bilindiği gibi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ana eklemi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dir</a:t>
            </a:r>
            <a:r>
              <a:rPr lang="tr-TR" sz="1800" b="0" i="0" dirty="0">
                <a:solidFill>
                  <a:srgbClr val="000000"/>
                </a:solidFill>
                <a:effectLst/>
                <a:latin typeface="Times New Roman" panose="02020603050405020304" pitchFamily="18" charset="0"/>
              </a:rPr>
              <a:t>. Bu eklemin özelliği sadece ilk bileşenin “doğru” ikinci bileşenin “yanlış” olduğu durumda “yanlış”, diğer durumlarda “doğru” değeri vermesidir.</a:t>
            </a:r>
            <a:r>
              <a:rPr lang="tr-TR" dirty="0"/>
              <a:t> </a:t>
            </a:r>
            <a:br>
              <a:rPr lang="tr-TR" dirty="0"/>
            </a:br>
            <a:endParaRPr lang="tr-TR" dirty="0"/>
          </a:p>
        </p:txBody>
      </p:sp>
      <p:pic>
        <p:nvPicPr>
          <p:cNvPr id="9" name="Resim 8">
            <a:extLst>
              <a:ext uri="{FF2B5EF4-FFF2-40B4-BE49-F238E27FC236}">
                <a16:creationId xmlns:a16="http://schemas.microsoft.com/office/drawing/2014/main" id="{C5B26929-11F2-8F79-63DC-C14370C154C8}"/>
              </a:ext>
            </a:extLst>
          </p:cNvPr>
          <p:cNvPicPr>
            <a:picLocks noChangeAspect="1"/>
          </p:cNvPicPr>
          <p:nvPr/>
        </p:nvPicPr>
        <p:blipFill>
          <a:blip r:embed="rId3"/>
          <a:stretch>
            <a:fillRect/>
          </a:stretch>
        </p:blipFill>
        <p:spPr>
          <a:xfrm>
            <a:off x="3753613" y="3777996"/>
            <a:ext cx="3589020" cy="2199124"/>
          </a:xfrm>
          <a:prstGeom prst="rect">
            <a:avLst/>
          </a:prstGeom>
        </p:spPr>
      </p:pic>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1200329"/>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br>
              <a:rPr lang="tr-TR" dirty="0"/>
            </a:br>
            <a:r>
              <a:rPr lang="tr-TR" dirty="0"/>
              <a:t> </a:t>
            </a:r>
            <a:br>
              <a:rPr lang="tr-TR" dirty="0"/>
            </a:br>
            <a:endParaRPr lang="tr-TR" dirty="0"/>
          </a:p>
        </p:txBody>
      </p:sp>
      <p:sp>
        <p:nvSpPr>
          <p:cNvPr id="5" name="Metin kutusu 4">
            <a:extLst>
              <a:ext uri="{FF2B5EF4-FFF2-40B4-BE49-F238E27FC236}">
                <a16:creationId xmlns:a16="http://schemas.microsoft.com/office/drawing/2014/main" id="{9323ED9F-5EB2-B572-10CE-A8A7164017DC}"/>
              </a:ext>
            </a:extLst>
          </p:cNvPr>
          <p:cNvSpPr txBox="1"/>
          <p:nvPr/>
        </p:nvSpPr>
        <p:spPr>
          <a:xfrm>
            <a:off x="493776" y="329184"/>
            <a:ext cx="10735056" cy="258532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görüldüğü üzere, söz konusu doğruluk tanımı itibariyle bir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öncüllerinin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ilk bileşeninin) durumu ne olursa olsun sonuç önermesinin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ikinci bileşeninin) bütün satırlarda “doğru” değeri alması durumunda geçerli ve tutarlı olacağı açıktır. Benzeri bir akıl yürütme ile sonuç önermesinin durumu ne olursa olsun, öncüller kısmının bütün satırlarda “yanlış değeri alması durumunda da “</a:t>
            </a:r>
            <a:r>
              <a:rPr lang="tr-TR" sz="1800" b="0" i="0" dirty="0" err="1">
                <a:solidFill>
                  <a:srgbClr val="000000"/>
                </a:solidFill>
                <a:effectLst/>
                <a:latin typeface="Times New Roman" panose="02020603050405020304" pitchFamily="18" charset="0"/>
              </a:rPr>
              <a:t>kıyas”ın</a:t>
            </a:r>
            <a:r>
              <a:rPr lang="tr-TR" sz="1800" b="0" i="0" dirty="0">
                <a:solidFill>
                  <a:srgbClr val="000000"/>
                </a:solidFill>
                <a:effectLst/>
                <a:latin typeface="Times New Roman" panose="02020603050405020304" pitchFamily="18" charset="0"/>
              </a:rPr>
              <a:t> geçerli ve tutarlı olacağı anlaşılacaktır. Bilindiği gibi öncüller kısmı en az iki önermeden oluşmakta (Hatırlanacağı üzere zincirleme kıyaslar ikiden fazla öncülden oluşur) ve bunlar birbirlerine, tüm bileşenleri “doğru” olduğu durumda “doğru”, en az bir bileşeni “yanlış” olduğunda “yanlış” değeri veren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 ile bağlanmaktadırlar. O halde öncüller kısmının “yanlış” olması demek öncüllerden en az birisinin “yanlış” olması demektir.</a:t>
            </a:r>
            <a:r>
              <a:rPr lang="tr-TR" dirty="0"/>
              <a:t> </a:t>
            </a:r>
            <a:br>
              <a:rPr lang="tr-TR" dirty="0"/>
            </a:br>
            <a:endParaRPr lang="tr-TR" dirty="0"/>
          </a:p>
        </p:txBody>
      </p:sp>
      <p:pic>
        <p:nvPicPr>
          <p:cNvPr id="7" name="Resim 6">
            <a:extLst>
              <a:ext uri="{FF2B5EF4-FFF2-40B4-BE49-F238E27FC236}">
                <a16:creationId xmlns:a16="http://schemas.microsoft.com/office/drawing/2014/main" id="{D516AD2F-00D2-CF88-9992-2BAAD462FFFC}"/>
              </a:ext>
            </a:extLst>
          </p:cNvPr>
          <p:cNvPicPr>
            <a:picLocks noChangeAspect="1"/>
          </p:cNvPicPr>
          <p:nvPr/>
        </p:nvPicPr>
        <p:blipFill>
          <a:blip r:embed="rId2"/>
          <a:stretch>
            <a:fillRect/>
          </a:stretch>
        </p:blipFill>
        <p:spPr>
          <a:xfrm>
            <a:off x="3827111" y="2698230"/>
            <a:ext cx="3391695" cy="2049399"/>
          </a:xfrm>
          <a:prstGeom prst="rect">
            <a:avLst/>
          </a:prstGeom>
        </p:spPr>
      </p:pic>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842</TotalTime>
  <Words>2204</Words>
  <Application>Microsoft Office PowerPoint</Application>
  <PresentationFormat>Geniş ekran</PresentationFormat>
  <Paragraphs>142</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2</cp:revision>
  <dcterms:created xsi:type="dcterms:W3CDTF">2025-03-11T06:22:47Z</dcterms:created>
  <dcterms:modified xsi:type="dcterms:W3CDTF">2025-03-11T20:25:40Z</dcterms:modified>
</cp:coreProperties>
</file>